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9753600" cy="7315200"/>
  <p:notesSz cx="6858000" cy="9144000"/>
  <p:embeddedFontLst>
    <p:embeddedFont>
      <p:font typeface="Halant Medium" charset="1" panose="00000600000000000000"/>
      <p:regular r:id="rId27"/>
    </p:embeddedFont>
    <p:embeddedFont>
      <p:font typeface="HK Grotesk Bold" charset="1" panose="00000800000000000000"/>
      <p:regular r:id="rId28"/>
    </p:embeddedFont>
    <p:embeddedFont>
      <p:font typeface="Assistant" charset="1" panose="00000500000000000000"/>
      <p:regular r:id="rId29"/>
    </p:embeddedFont>
    <p:embeddedFont>
      <p:font typeface="Canva Sans Bold" charset="1" panose="020B0803030501040103"/>
      <p:regular r:id="rId30"/>
    </p:embeddedFont>
    <p:embeddedFont>
      <p:font typeface="Assistant Bold" charset="1" panose="00000800000000000000"/>
      <p:regular r:id="rId31"/>
    </p:embeddedFont>
    <p:embeddedFont>
      <p:font typeface="Ballpoint" charset="1" panose="00000000000000000000"/>
      <p:regular r:id="rId32"/>
    </p:embeddedFont>
    <p:embeddedFont>
      <p:font typeface="Itim"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6.png" Type="http://schemas.openxmlformats.org/officeDocument/2006/relationships/image"/><Relationship Id="rId6" Target="../media/image5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1.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28.png" Type="http://schemas.openxmlformats.org/officeDocument/2006/relationships/image"/><Relationship Id="rId14" Target="../media/image29.sv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17" Target="../media/image32.png" Type="http://schemas.openxmlformats.org/officeDocument/2006/relationships/image"/><Relationship Id="rId18" Target="../media/image33.svg" Type="http://schemas.openxmlformats.org/officeDocument/2006/relationships/image"/><Relationship Id="rId19" Target="../media/image34.png" Type="http://schemas.openxmlformats.org/officeDocument/2006/relationships/image"/><Relationship Id="rId2" Target="../media/image3.png" Type="http://schemas.openxmlformats.org/officeDocument/2006/relationships/image"/><Relationship Id="rId20" Target="../media/image35.png" Type="http://schemas.openxmlformats.org/officeDocument/2006/relationships/image"/><Relationship Id="rId21" Target="../media/image36.png" Type="http://schemas.openxmlformats.org/officeDocument/2006/relationships/image"/><Relationship Id="rId22" Target="../media/image37.svg" Type="http://schemas.openxmlformats.org/officeDocument/2006/relationships/image"/><Relationship Id="rId23" Target="../media/image38.png" Type="http://schemas.openxmlformats.org/officeDocument/2006/relationships/image"/><Relationship Id="rId24" Target="../media/image39.svg" Type="http://schemas.openxmlformats.org/officeDocument/2006/relationships/image"/><Relationship Id="rId25" Target="../media/image40.png" Type="http://schemas.openxmlformats.org/officeDocument/2006/relationships/image"/><Relationship Id="rId26" Target="../media/image41.png" Type="http://schemas.openxmlformats.org/officeDocument/2006/relationships/image"/><Relationship Id="rId27" Target="../media/image42.png" Type="http://schemas.openxmlformats.org/officeDocument/2006/relationships/image"/><Relationship Id="rId28" Target="../media/image43.png" Type="http://schemas.openxmlformats.org/officeDocument/2006/relationships/image"/><Relationship Id="rId29" Target="../media/image44.png" Type="http://schemas.openxmlformats.org/officeDocument/2006/relationships/image"/><Relationship Id="rId3" Target="../media/image2.png" Type="http://schemas.openxmlformats.org/officeDocument/2006/relationships/image"/><Relationship Id="rId30" Target="../media/image45.png" Type="http://schemas.openxmlformats.org/officeDocument/2006/relationships/image"/><Relationship Id="rId31" Target="../media/image46.png" Type="http://schemas.openxmlformats.org/officeDocument/2006/relationships/image"/><Relationship Id="rId32" Target="../media/image47.svg" Type="http://schemas.openxmlformats.org/officeDocument/2006/relationships/image"/><Relationship Id="rId4" Target="../media/image22.png" Type="http://schemas.openxmlformats.org/officeDocument/2006/relationships/image"/><Relationship Id="rId5" Target="../media/image9.png" Type="http://schemas.openxmlformats.org/officeDocument/2006/relationships/image"/><Relationship Id="rId6" Target="../media/image15.png" Type="http://schemas.openxmlformats.org/officeDocument/2006/relationships/image"/><Relationship Id="rId7" Target="../media/image14.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6135296"/>
            <a:ext cx="3676904" cy="448384"/>
          </a:xfrm>
          <a:prstGeom prst="rect">
            <a:avLst/>
          </a:prstGeom>
        </p:spPr>
        <p:txBody>
          <a:bodyPr anchor="t" rtlCol="false" tIns="0" lIns="0" bIns="0" rIns="0">
            <a:spAutoFit/>
          </a:bodyPr>
          <a:lstStyle/>
          <a:p>
            <a:pPr algn="l">
              <a:lnSpc>
                <a:spcPts val="3779"/>
              </a:lnSpc>
              <a:spcBef>
                <a:spcPct val="0"/>
              </a:spcBef>
            </a:pPr>
            <a:r>
              <a:rPr lang="en-US" sz="2700">
                <a:solidFill>
                  <a:srgbClr val="731F7D"/>
                </a:solidFill>
                <a:latin typeface="Halant Medium"/>
                <a:ea typeface="Halant Medium"/>
                <a:cs typeface="Halant Medium"/>
                <a:sym typeface="Halant Medium"/>
              </a:rPr>
              <a:t>Group 4 Presentation</a:t>
            </a:r>
          </a:p>
        </p:txBody>
      </p:sp>
      <p:sp>
        <p:nvSpPr>
          <p:cNvPr name="TextBox 3" id="3"/>
          <p:cNvSpPr txBox="true"/>
          <p:nvPr/>
        </p:nvSpPr>
        <p:spPr>
          <a:xfrm rot="0">
            <a:off x="731762" y="5212638"/>
            <a:ext cx="5534667" cy="899606"/>
          </a:xfrm>
          <a:prstGeom prst="rect">
            <a:avLst/>
          </a:prstGeom>
        </p:spPr>
        <p:txBody>
          <a:bodyPr anchor="t" rtlCol="false" tIns="0" lIns="0" bIns="0" rIns="0">
            <a:spAutoFit/>
          </a:bodyPr>
          <a:lstStyle/>
          <a:p>
            <a:pPr algn="l">
              <a:lnSpc>
                <a:spcPts val="7079"/>
              </a:lnSpc>
            </a:pPr>
            <a:r>
              <a:rPr lang="en-US" sz="5999">
                <a:solidFill>
                  <a:srgbClr val="000000"/>
                </a:solidFill>
                <a:latin typeface="HK Grotesk Bold"/>
                <a:ea typeface="HK Grotesk Bold"/>
                <a:cs typeface="HK Grotesk Bold"/>
                <a:sym typeface="HK Grotesk Bold"/>
              </a:rPr>
              <a:t>Group Up</a:t>
            </a:r>
          </a:p>
        </p:txBody>
      </p:sp>
      <p:sp>
        <p:nvSpPr>
          <p:cNvPr name="Freeform 4" id="4"/>
          <p:cNvSpPr/>
          <p:nvPr/>
        </p:nvSpPr>
        <p:spPr>
          <a:xfrm flipH="false" flipV="false" rot="-5550229">
            <a:off x="4050848" y="-1127659"/>
            <a:ext cx="5867962" cy="5222486"/>
          </a:xfrm>
          <a:custGeom>
            <a:avLst/>
            <a:gdLst/>
            <a:ahLst/>
            <a:cxnLst/>
            <a:rect r="r" b="b" t="t" l="l"/>
            <a:pathLst>
              <a:path h="5222486" w="5867962">
                <a:moveTo>
                  <a:pt x="0" y="0"/>
                </a:moveTo>
                <a:lnTo>
                  <a:pt x="5867963" y="0"/>
                </a:lnTo>
                <a:lnTo>
                  <a:pt x="5867963" y="5222487"/>
                </a:lnTo>
                <a:lnTo>
                  <a:pt x="0" y="5222487"/>
                </a:lnTo>
                <a:lnTo>
                  <a:pt x="0" y="0"/>
                </a:lnTo>
                <a:close/>
              </a:path>
            </a:pathLst>
          </a:custGeom>
          <a:blipFill>
            <a:blip r:embed="rId2"/>
            <a:stretch>
              <a:fillRect l="0" t="0" r="0" b="0"/>
            </a:stretch>
          </a:blipFill>
        </p:spPr>
      </p:sp>
      <p:sp>
        <p:nvSpPr>
          <p:cNvPr name="Freeform 5" id="5"/>
          <p:cNvSpPr/>
          <p:nvPr/>
        </p:nvSpPr>
        <p:spPr>
          <a:xfrm flipH="false" flipV="false" rot="-5017281">
            <a:off x="3529970" y="912669"/>
            <a:ext cx="1170984" cy="1109507"/>
          </a:xfrm>
          <a:custGeom>
            <a:avLst/>
            <a:gdLst/>
            <a:ahLst/>
            <a:cxnLst/>
            <a:rect r="r" b="b" t="t" l="l"/>
            <a:pathLst>
              <a:path h="1109507" w="1170984">
                <a:moveTo>
                  <a:pt x="0" y="0"/>
                </a:moveTo>
                <a:lnTo>
                  <a:pt x="1170984" y="0"/>
                </a:lnTo>
                <a:lnTo>
                  <a:pt x="1170984" y="1109508"/>
                </a:lnTo>
                <a:lnTo>
                  <a:pt x="0" y="1109508"/>
                </a:lnTo>
                <a:lnTo>
                  <a:pt x="0" y="0"/>
                </a:lnTo>
                <a:close/>
              </a:path>
            </a:pathLst>
          </a:custGeom>
          <a:blipFill>
            <a:blip r:embed="rId3"/>
            <a:stretch>
              <a:fillRect l="0" t="0" r="0" b="0"/>
            </a:stretch>
          </a:blipFill>
        </p:spPr>
      </p:sp>
      <p:sp>
        <p:nvSpPr>
          <p:cNvPr name="Freeform 6" id="6"/>
          <p:cNvSpPr/>
          <p:nvPr/>
        </p:nvSpPr>
        <p:spPr>
          <a:xfrm flipH="false" flipV="false" rot="-10567437">
            <a:off x="8110392" y="5055177"/>
            <a:ext cx="2588757" cy="2475499"/>
          </a:xfrm>
          <a:custGeom>
            <a:avLst/>
            <a:gdLst/>
            <a:ahLst/>
            <a:cxnLst/>
            <a:rect r="r" b="b" t="t" l="l"/>
            <a:pathLst>
              <a:path h="2475499" w="2588757">
                <a:moveTo>
                  <a:pt x="0" y="0"/>
                </a:moveTo>
                <a:lnTo>
                  <a:pt x="2588756" y="0"/>
                </a:lnTo>
                <a:lnTo>
                  <a:pt x="2588756" y="2475498"/>
                </a:lnTo>
                <a:lnTo>
                  <a:pt x="0" y="2475498"/>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344478"/>
            <a:ext cx="7502435" cy="1489701"/>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How to divide all-in-one</a:t>
            </a:r>
          </a:p>
          <a:p>
            <a:pPr algn="l">
              <a:lnSpc>
                <a:spcPts val="5900"/>
              </a:lnSpc>
            </a:pPr>
            <a:r>
              <a:rPr lang="en-US" sz="5000">
                <a:solidFill>
                  <a:srgbClr val="000000"/>
                </a:solidFill>
                <a:latin typeface="HK Grotesk Bold"/>
                <a:ea typeface="HK Grotesk Bold"/>
                <a:cs typeface="HK Grotesk Bold"/>
                <a:sym typeface="HK Grotesk Bold"/>
              </a:rPr>
              <a:t>to micro-service</a:t>
            </a:r>
          </a:p>
        </p:txBody>
      </p:sp>
      <p:sp>
        <p:nvSpPr>
          <p:cNvPr name="Freeform 3" id="3"/>
          <p:cNvSpPr/>
          <p:nvPr/>
        </p:nvSpPr>
        <p:spPr>
          <a:xfrm flipH="false" flipV="false" rot="9440951">
            <a:off x="-716899" y="223696"/>
            <a:ext cx="1433798" cy="1358524"/>
          </a:xfrm>
          <a:custGeom>
            <a:avLst/>
            <a:gdLst/>
            <a:ahLst/>
            <a:cxnLst/>
            <a:rect r="r" b="b" t="t" l="l"/>
            <a:pathLst>
              <a:path h="1358524" w="1433798">
                <a:moveTo>
                  <a:pt x="0" y="0"/>
                </a:moveTo>
                <a:lnTo>
                  <a:pt x="1433798" y="0"/>
                </a:lnTo>
                <a:lnTo>
                  <a:pt x="1433798" y="1358523"/>
                </a:lnTo>
                <a:lnTo>
                  <a:pt x="0" y="1358523"/>
                </a:lnTo>
                <a:lnTo>
                  <a:pt x="0" y="0"/>
                </a:lnTo>
                <a:close/>
              </a:path>
            </a:pathLst>
          </a:custGeom>
          <a:blipFill>
            <a:blip r:embed="rId2"/>
            <a:stretch>
              <a:fillRect l="0" t="0" r="0" b="0"/>
            </a:stretch>
          </a:blipFill>
        </p:spPr>
      </p:sp>
      <p:sp>
        <p:nvSpPr>
          <p:cNvPr name="Freeform 4" id="4"/>
          <p:cNvSpPr/>
          <p:nvPr/>
        </p:nvSpPr>
        <p:spPr>
          <a:xfrm flipH="false" flipV="false" rot="0">
            <a:off x="1826462" y="1834179"/>
            <a:ext cx="5594261" cy="3028991"/>
          </a:xfrm>
          <a:custGeom>
            <a:avLst/>
            <a:gdLst/>
            <a:ahLst/>
            <a:cxnLst/>
            <a:rect r="r" b="b" t="t" l="l"/>
            <a:pathLst>
              <a:path h="3028991" w="5594261">
                <a:moveTo>
                  <a:pt x="0" y="0"/>
                </a:moveTo>
                <a:lnTo>
                  <a:pt x="5594261" y="0"/>
                </a:lnTo>
                <a:lnTo>
                  <a:pt x="5594261" y="3028991"/>
                </a:lnTo>
                <a:lnTo>
                  <a:pt x="0" y="3028991"/>
                </a:lnTo>
                <a:lnTo>
                  <a:pt x="0" y="0"/>
                </a:lnTo>
                <a:close/>
              </a:path>
            </a:pathLst>
          </a:custGeom>
          <a:blipFill>
            <a:blip r:embed="rId3"/>
            <a:stretch>
              <a:fillRect l="0" t="0" r="0" b="0"/>
            </a:stretch>
          </a:blipFill>
        </p:spPr>
      </p:sp>
      <p:sp>
        <p:nvSpPr>
          <p:cNvPr name="TextBox 5" id="5"/>
          <p:cNvSpPr txBox="true"/>
          <p:nvPr/>
        </p:nvSpPr>
        <p:spPr>
          <a:xfrm rot="0">
            <a:off x="8819643" y="1497297"/>
            <a:ext cx="618425" cy="262084"/>
          </a:xfrm>
          <a:prstGeom prst="rect">
            <a:avLst/>
          </a:prstGeom>
        </p:spPr>
        <p:txBody>
          <a:bodyPr anchor="t" rtlCol="false" tIns="0" lIns="0" bIns="0" rIns="0">
            <a:spAutoFit/>
          </a:bodyPr>
          <a:lstStyle/>
          <a:p>
            <a:pPr algn="ctr">
              <a:lnSpc>
                <a:spcPts val="2163"/>
              </a:lnSpc>
            </a:pPr>
            <a:r>
              <a:rPr lang="en-US" sz="1545">
                <a:solidFill>
                  <a:srgbClr val="FFFFFF"/>
                </a:solidFill>
                <a:latin typeface="Canva Sans Bold"/>
                <a:ea typeface="Canva Sans Bold"/>
                <a:cs typeface="Canva Sans Bold"/>
                <a:sym typeface="Canva Sans Bold"/>
              </a:rPr>
              <a:t>pvc</a:t>
            </a:r>
          </a:p>
        </p:txBody>
      </p:sp>
      <p:sp>
        <p:nvSpPr>
          <p:cNvPr name="TextBox 6" id="6"/>
          <p:cNvSpPr txBox="true"/>
          <p:nvPr/>
        </p:nvSpPr>
        <p:spPr>
          <a:xfrm rot="0">
            <a:off x="731520" y="4271985"/>
            <a:ext cx="7784145" cy="1898065"/>
          </a:xfrm>
          <a:prstGeom prst="rect">
            <a:avLst/>
          </a:prstGeom>
        </p:spPr>
        <p:txBody>
          <a:bodyPr anchor="t" rtlCol="false" tIns="0" lIns="0" bIns="0" rIns="0">
            <a:spAutoFit/>
          </a:bodyPr>
          <a:lstStyle/>
          <a:p>
            <a:pPr algn="l">
              <a:lnSpc>
                <a:spcPts val="3007"/>
              </a:lnSpc>
            </a:pPr>
          </a:p>
          <a:p>
            <a:pPr algn="l" marL="463763" indent="-231881" lvl="1">
              <a:lnSpc>
                <a:spcPts val="3007"/>
              </a:lnSpc>
              <a:buFont typeface="Arial"/>
              <a:buChar char="•"/>
            </a:pPr>
            <a:r>
              <a:rPr lang="en-US" sz="2148" spc="-21">
                <a:solidFill>
                  <a:srgbClr val="000000"/>
                </a:solidFill>
                <a:latin typeface="Assistant Bold"/>
                <a:ea typeface="Assistant Bold"/>
                <a:cs typeface="Assistant Bold"/>
                <a:sym typeface="Assistant Bold"/>
              </a:rPr>
              <a:t>RabbitMQ: Run after response, improve vectorizing speed</a:t>
            </a:r>
          </a:p>
          <a:p>
            <a:pPr algn="l" marL="927526" indent="-309175" lvl="2">
              <a:lnSpc>
                <a:spcPts val="3007"/>
              </a:lnSpc>
              <a:buFont typeface="Arial"/>
              <a:buChar char="⚬"/>
            </a:pPr>
            <a:r>
              <a:rPr lang="en-US" sz="2148" spc="-21">
                <a:solidFill>
                  <a:srgbClr val="000000"/>
                </a:solidFill>
                <a:latin typeface="Assistant"/>
                <a:ea typeface="Assistant"/>
                <a:cs typeface="Assistant"/>
                <a:sym typeface="Assistant"/>
              </a:rPr>
              <a:t>Vectorizing is time consuming</a:t>
            </a:r>
          </a:p>
          <a:p>
            <a:pPr algn="l" marL="927526" indent="-309175" lvl="2">
              <a:lnSpc>
                <a:spcPts val="3007"/>
              </a:lnSpc>
              <a:buFont typeface="Arial"/>
              <a:buChar char="⚬"/>
            </a:pPr>
            <a:r>
              <a:rPr lang="en-US" sz="2148" spc="-21">
                <a:solidFill>
                  <a:srgbClr val="000000"/>
                </a:solidFill>
                <a:latin typeface="Assistant"/>
                <a:ea typeface="Assistant"/>
                <a:cs typeface="Assistant"/>
                <a:sym typeface="Assistant"/>
              </a:rPr>
              <a:t>Create and store vector before call</a:t>
            </a:r>
          </a:p>
          <a:p>
            <a:pPr algn="l" marL="927526" indent="-309175" lvl="2">
              <a:lnSpc>
                <a:spcPts val="3007"/>
              </a:lnSpc>
              <a:buFont typeface="Arial"/>
              <a:buChar char="⚬"/>
            </a:pPr>
            <a:r>
              <a:rPr lang="en-US" sz="2148" spc="-21">
                <a:solidFill>
                  <a:srgbClr val="000000"/>
                </a:solidFill>
                <a:latin typeface="Assistant"/>
                <a:ea typeface="Assistant"/>
                <a:cs typeface="Assistant"/>
                <a:sym typeface="Assistant"/>
              </a:rPr>
              <a:t>Submit tasks: rabbitMQ</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344478"/>
            <a:ext cx="7502435" cy="1489701"/>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How to divide all-in-one</a:t>
            </a:r>
          </a:p>
          <a:p>
            <a:pPr algn="l">
              <a:lnSpc>
                <a:spcPts val="5900"/>
              </a:lnSpc>
            </a:pPr>
            <a:r>
              <a:rPr lang="en-US" sz="5000">
                <a:solidFill>
                  <a:srgbClr val="000000"/>
                </a:solidFill>
                <a:latin typeface="HK Grotesk Bold"/>
                <a:ea typeface="HK Grotesk Bold"/>
                <a:cs typeface="HK Grotesk Bold"/>
                <a:sym typeface="HK Grotesk Bold"/>
              </a:rPr>
              <a:t>to micro-service</a:t>
            </a:r>
          </a:p>
        </p:txBody>
      </p:sp>
      <p:sp>
        <p:nvSpPr>
          <p:cNvPr name="Freeform 3" id="3"/>
          <p:cNvSpPr/>
          <p:nvPr/>
        </p:nvSpPr>
        <p:spPr>
          <a:xfrm flipH="false" flipV="false" rot="9440951">
            <a:off x="-716899" y="223696"/>
            <a:ext cx="1433798" cy="1358524"/>
          </a:xfrm>
          <a:custGeom>
            <a:avLst/>
            <a:gdLst/>
            <a:ahLst/>
            <a:cxnLst/>
            <a:rect r="r" b="b" t="t" l="l"/>
            <a:pathLst>
              <a:path h="1358524" w="1433798">
                <a:moveTo>
                  <a:pt x="0" y="0"/>
                </a:moveTo>
                <a:lnTo>
                  <a:pt x="1433798" y="0"/>
                </a:lnTo>
                <a:lnTo>
                  <a:pt x="1433798" y="1358523"/>
                </a:lnTo>
                <a:lnTo>
                  <a:pt x="0" y="1358523"/>
                </a:lnTo>
                <a:lnTo>
                  <a:pt x="0" y="0"/>
                </a:lnTo>
                <a:close/>
              </a:path>
            </a:pathLst>
          </a:custGeom>
          <a:blipFill>
            <a:blip r:embed="rId2"/>
            <a:stretch>
              <a:fillRect l="0" t="0" r="0" b="0"/>
            </a:stretch>
          </a:blipFill>
        </p:spPr>
      </p:sp>
      <p:sp>
        <p:nvSpPr>
          <p:cNvPr name="Freeform 4" id="4"/>
          <p:cNvSpPr/>
          <p:nvPr/>
        </p:nvSpPr>
        <p:spPr>
          <a:xfrm flipH="false" flipV="false" rot="0">
            <a:off x="1662785" y="3692689"/>
            <a:ext cx="6428029" cy="3286240"/>
          </a:xfrm>
          <a:custGeom>
            <a:avLst/>
            <a:gdLst/>
            <a:ahLst/>
            <a:cxnLst/>
            <a:rect r="r" b="b" t="t" l="l"/>
            <a:pathLst>
              <a:path h="3286240" w="6428029">
                <a:moveTo>
                  <a:pt x="0" y="0"/>
                </a:moveTo>
                <a:lnTo>
                  <a:pt x="6428030" y="0"/>
                </a:lnTo>
                <a:lnTo>
                  <a:pt x="6428030" y="3286239"/>
                </a:lnTo>
                <a:lnTo>
                  <a:pt x="0" y="3286239"/>
                </a:lnTo>
                <a:lnTo>
                  <a:pt x="0" y="0"/>
                </a:lnTo>
                <a:close/>
              </a:path>
            </a:pathLst>
          </a:custGeom>
          <a:blipFill>
            <a:blip r:embed="rId3"/>
            <a:stretch>
              <a:fillRect l="0" t="0" r="0" b="0"/>
            </a:stretch>
          </a:blipFill>
        </p:spPr>
      </p:sp>
      <p:sp>
        <p:nvSpPr>
          <p:cNvPr name="TextBox 5" id="5"/>
          <p:cNvSpPr txBox="true"/>
          <p:nvPr/>
        </p:nvSpPr>
        <p:spPr>
          <a:xfrm rot="0">
            <a:off x="8819643" y="1497297"/>
            <a:ext cx="618425" cy="262084"/>
          </a:xfrm>
          <a:prstGeom prst="rect">
            <a:avLst/>
          </a:prstGeom>
        </p:spPr>
        <p:txBody>
          <a:bodyPr anchor="t" rtlCol="false" tIns="0" lIns="0" bIns="0" rIns="0">
            <a:spAutoFit/>
          </a:bodyPr>
          <a:lstStyle/>
          <a:p>
            <a:pPr algn="ctr">
              <a:lnSpc>
                <a:spcPts val="2163"/>
              </a:lnSpc>
            </a:pPr>
            <a:r>
              <a:rPr lang="en-US" sz="1545">
                <a:solidFill>
                  <a:srgbClr val="FFFFFF"/>
                </a:solidFill>
                <a:latin typeface="Canva Sans Bold"/>
                <a:ea typeface="Canva Sans Bold"/>
                <a:cs typeface="Canva Sans Bold"/>
                <a:sym typeface="Canva Sans Bold"/>
              </a:rPr>
              <a:t>pvc</a:t>
            </a:r>
          </a:p>
        </p:txBody>
      </p:sp>
      <p:sp>
        <p:nvSpPr>
          <p:cNvPr name="TextBox 6" id="6"/>
          <p:cNvSpPr txBox="true"/>
          <p:nvPr/>
        </p:nvSpPr>
        <p:spPr>
          <a:xfrm rot="0">
            <a:off x="590665" y="2175624"/>
            <a:ext cx="7784145" cy="1517065"/>
          </a:xfrm>
          <a:prstGeom prst="rect">
            <a:avLst/>
          </a:prstGeom>
        </p:spPr>
        <p:txBody>
          <a:bodyPr anchor="t" rtlCol="false" tIns="0" lIns="0" bIns="0" rIns="0">
            <a:spAutoFit/>
          </a:bodyPr>
          <a:lstStyle/>
          <a:p>
            <a:pPr algn="l" marL="463763" indent="-231881" lvl="1">
              <a:lnSpc>
                <a:spcPts val="3007"/>
              </a:lnSpc>
              <a:buFont typeface="Arial"/>
              <a:buChar char="•"/>
            </a:pPr>
            <a:r>
              <a:rPr lang="en-US" sz="2148" spc="-21">
                <a:solidFill>
                  <a:srgbClr val="000000"/>
                </a:solidFill>
                <a:latin typeface="Assistant Bold"/>
                <a:ea typeface="Assistant Bold"/>
                <a:cs typeface="Assistant Bold"/>
                <a:sym typeface="Assistant Bold"/>
              </a:rPr>
              <a:t>SSE instead of polling</a:t>
            </a:r>
          </a:p>
          <a:p>
            <a:pPr algn="l" marL="927526" indent="-309175" lvl="2">
              <a:lnSpc>
                <a:spcPts val="3007"/>
              </a:lnSpc>
              <a:buFont typeface="Arial"/>
              <a:buChar char="⚬"/>
            </a:pPr>
            <a:r>
              <a:rPr lang="en-US" sz="2148" spc="-21">
                <a:solidFill>
                  <a:srgbClr val="000000"/>
                </a:solidFill>
                <a:latin typeface="Assistant"/>
                <a:ea typeface="Assistant"/>
                <a:cs typeface="Assistant"/>
                <a:sym typeface="Assistant"/>
              </a:rPr>
              <a:t>HTTP response only after request</a:t>
            </a:r>
          </a:p>
          <a:p>
            <a:pPr algn="l" marL="927526" indent="-309175" lvl="2">
              <a:lnSpc>
                <a:spcPts val="3007"/>
              </a:lnSpc>
              <a:buFont typeface="Arial"/>
              <a:buChar char="⚬"/>
            </a:pPr>
            <a:r>
              <a:rPr lang="en-US" sz="2148" spc="-21">
                <a:solidFill>
                  <a:srgbClr val="000000"/>
                </a:solidFill>
                <a:latin typeface="Assistant"/>
                <a:ea typeface="Assistant"/>
                <a:cs typeface="Assistant"/>
                <a:sym typeface="Assistant"/>
              </a:rPr>
              <a:t>SSE technology to push message to server instead</a:t>
            </a:r>
          </a:p>
          <a:p>
            <a:pPr algn="l" marL="463763" indent="-231881" lvl="1">
              <a:lnSpc>
                <a:spcPts val="3007"/>
              </a:lnSpc>
              <a:buFont typeface="Arial"/>
              <a:buChar char="•"/>
            </a:pPr>
            <a:r>
              <a:rPr lang="en-US" sz="2148" spc="-21">
                <a:solidFill>
                  <a:srgbClr val="000000"/>
                </a:solidFill>
                <a:latin typeface="Assistant Bold"/>
                <a:ea typeface="Assistant Bold"/>
                <a:cs typeface="Assistant Bold"/>
                <a:sym typeface="Assistant Bold"/>
              </a:rPr>
              <a:t>Special design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344478"/>
            <a:ext cx="7502435" cy="1489701"/>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How to divide all-in-one</a:t>
            </a:r>
          </a:p>
          <a:p>
            <a:pPr algn="l">
              <a:lnSpc>
                <a:spcPts val="5900"/>
              </a:lnSpc>
            </a:pPr>
            <a:r>
              <a:rPr lang="en-US" sz="5000">
                <a:solidFill>
                  <a:srgbClr val="000000"/>
                </a:solidFill>
                <a:latin typeface="HK Grotesk Bold"/>
                <a:ea typeface="HK Grotesk Bold"/>
                <a:cs typeface="HK Grotesk Bold"/>
                <a:sym typeface="HK Grotesk Bold"/>
              </a:rPr>
              <a:t>to micro-service</a:t>
            </a:r>
          </a:p>
        </p:txBody>
      </p:sp>
      <p:sp>
        <p:nvSpPr>
          <p:cNvPr name="Freeform 3" id="3"/>
          <p:cNvSpPr/>
          <p:nvPr/>
        </p:nvSpPr>
        <p:spPr>
          <a:xfrm flipH="false" flipV="false" rot="9440951">
            <a:off x="-716899" y="223696"/>
            <a:ext cx="1433798" cy="1358524"/>
          </a:xfrm>
          <a:custGeom>
            <a:avLst/>
            <a:gdLst/>
            <a:ahLst/>
            <a:cxnLst/>
            <a:rect r="r" b="b" t="t" l="l"/>
            <a:pathLst>
              <a:path h="1358524" w="1433798">
                <a:moveTo>
                  <a:pt x="0" y="0"/>
                </a:moveTo>
                <a:lnTo>
                  <a:pt x="1433798" y="0"/>
                </a:lnTo>
                <a:lnTo>
                  <a:pt x="1433798" y="1358523"/>
                </a:lnTo>
                <a:lnTo>
                  <a:pt x="0" y="1358523"/>
                </a:lnTo>
                <a:lnTo>
                  <a:pt x="0" y="0"/>
                </a:lnTo>
                <a:close/>
              </a:path>
            </a:pathLst>
          </a:custGeom>
          <a:blipFill>
            <a:blip r:embed="rId2"/>
            <a:stretch>
              <a:fillRect l="0" t="0" r="0" b="0"/>
            </a:stretch>
          </a:blipFill>
        </p:spPr>
      </p:sp>
      <p:sp>
        <p:nvSpPr>
          <p:cNvPr name="Freeform 4" id="4"/>
          <p:cNvSpPr/>
          <p:nvPr/>
        </p:nvSpPr>
        <p:spPr>
          <a:xfrm flipH="false" flipV="false" rot="0">
            <a:off x="1771659" y="1948050"/>
            <a:ext cx="6918510" cy="3177045"/>
          </a:xfrm>
          <a:custGeom>
            <a:avLst/>
            <a:gdLst/>
            <a:ahLst/>
            <a:cxnLst/>
            <a:rect r="r" b="b" t="t" l="l"/>
            <a:pathLst>
              <a:path h="3177045" w="6918510">
                <a:moveTo>
                  <a:pt x="0" y="0"/>
                </a:moveTo>
                <a:lnTo>
                  <a:pt x="6918510" y="0"/>
                </a:lnTo>
                <a:lnTo>
                  <a:pt x="6918510" y="3177045"/>
                </a:lnTo>
                <a:lnTo>
                  <a:pt x="0" y="3177045"/>
                </a:lnTo>
                <a:lnTo>
                  <a:pt x="0" y="0"/>
                </a:lnTo>
                <a:close/>
              </a:path>
            </a:pathLst>
          </a:custGeom>
          <a:blipFill>
            <a:blip r:embed="rId3"/>
            <a:stretch>
              <a:fillRect l="0" t="0" r="0" b="0"/>
            </a:stretch>
          </a:blipFill>
        </p:spPr>
      </p:sp>
      <p:sp>
        <p:nvSpPr>
          <p:cNvPr name="TextBox 5" id="5"/>
          <p:cNvSpPr txBox="true"/>
          <p:nvPr/>
        </p:nvSpPr>
        <p:spPr>
          <a:xfrm rot="0">
            <a:off x="208022" y="4194063"/>
            <a:ext cx="7784145" cy="2660065"/>
          </a:xfrm>
          <a:prstGeom prst="rect">
            <a:avLst/>
          </a:prstGeom>
        </p:spPr>
        <p:txBody>
          <a:bodyPr anchor="t" rtlCol="false" tIns="0" lIns="0" bIns="0" rIns="0">
            <a:spAutoFit/>
          </a:bodyPr>
          <a:lstStyle/>
          <a:p>
            <a:pPr algn="l" marL="463763" indent="-231881" lvl="1">
              <a:lnSpc>
                <a:spcPts val="3007"/>
              </a:lnSpc>
              <a:buFont typeface="Arial"/>
              <a:buChar char="•"/>
            </a:pPr>
            <a:r>
              <a:rPr lang="en-US" sz="2148" spc="-21">
                <a:solidFill>
                  <a:srgbClr val="000000"/>
                </a:solidFill>
                <a:latin typeface="Assistant Bold"/>
                <a:ea typeface="Assistant Bold"/>
                <a:cs typeface="Assistant Bold"/>
                <a:sym typeface="Assistant Bold"/>
              </a:rPr>
              <a:t>Cloud Storage AWS</a:t>
            </a:r>
          </a:p>
          <a:p>
            <a:pPr algn="l" marL="927526" indent="-309175" lvl="2">
              <a:lnSpc>
                <a:spcPts val="3007"/>
              </a:lnSpc>
              <a:buFont typeface="Arial"/>
              <a:buChar char="⚬"/>
            </a:pPr>
            <a:r>
              <a:rPr lang="en-US" sz="2148" spc="-21">
                <a:solidFill>
                  <a:srgbClr val="000000"/>
                </a:solidFill>
                <a:latin typeface="Assistant Bold"/>
                <a:ea typeface="Assistant Bold"/>
                <a:cs typeface="Assistant Bold"/>
                <a:sym typeface="Assistant Bold"/>
              </a:rPr>
              <a:t>AWS </a:t>
            </a:r>
            <a:r>
              <a:rPr lang="en-US" sz="2148" spc="-21">
                <a:solidFill>
                  <a:srgbClr val="000000"/>
                </a:solidFill>
                <a:latin typeface="Assistant"/>
                <a:ea typeface="Assistant"/>
                <a:cs typeface="Assistant"/>
                <a:sym typeface="Assistant"/>
              </a:rPr>
              <a:t>Cloud storage is </a:t>
            </a:r>
          </a:p>
          <a:p>
            <a:pPr algn="l" marL="1391289" indent="-347822" lvl="3">
              <a:lnSpc>
                <a:spcPts val="3007"/>
              </a:lnSpc>
              <a:buFont typeface="Arial"/>
              <a:buChar char="￭"/>
            </a:pPr>
            <a:r>
              <a:rPr lang="en-US" sz="2148" spc="-21">
                <a:solidFill>
                  <a:srgbClr val="000000"/>
                </a:solidFill>
                <a:latin typeface="Assistant"/>
                <a:ea typeface="Assistant"/>
                <a:cs typeface="Assistant"/>
                <a:sym typeface="Assistant"/>
              </a:rPr>
              <a:t>robustness</a:t>
            </a:r>
          </a:p>
          <a:p>
            <a:pPr algn="l" marL="1391289" indent="-347822" lvl="3">
              <a:lnSpc>
                <a:spcPts val="3007"/>
              </a:lnSpc>
              <a:buFont typeface="Arial"/>
              <a:buChar char="￭"/>
            </a:pPr>
            <a:r>
              <a:rPr lang="en-US" sz="2148" spc="-21">
                <a:solidFill>
                  <a:srgbClr val="000000"/>
                </a:solidFill>
                <a:latin typeface="Assistant"/>
                <a:ea typeface="Assistant"/>
                <a:cs typeface="Assistant"/>
                <a:sym typeface="Assistant"/>
              </a:rPr>
              <a:t>High scalability</a:t>
            </a:r>
          </a:p>
          <a:p>
            <a:pPr algn="l" marL="927526" indent="-309175" lvl="2">
              <a:lnSpc>
                <a:spcPts val="3007"/>
              </a:lnSpc>
              <a:buFont typeface="Arial"/>
              <a:buChar char="⚬"/>
            </a:pPr>
            <a:r>
              <a:rPr lang="en-US" sz="2148" spc="-21">
                <a:solidFill>
                  <a:srgbClr val="000000"/>
                </a:solidFill>
                <a:latin typeface="Assistant Bold"/>
                <a:ea typeface="Assistant Bold"/>
                <a:cs typeface="Assistant Bold"/>
                <a:sym typeface="Assistant Bold"/>
              </a:rPr>
              <a:t>But time consuming while connection</a:t>
            </a:r>
          </a:p>
          <a:p>
            <a:pPr algn="l" marL="463763" indent="-231881" lvl="1">
              <a:lnSpc>
                <a:spcPts val="3007"/>
              </a:lnSpc>
              <a:buFont typeface="Arial"/>
              <a:buChar char="•"/>
            </a:pPr>
            <a:r>
              <a:rPr lang="en-US" sz="2148" spc="-21">
                <a:solidFill>
                  <a:srgbClr val="000000"/>
                </a:solidFill>
                <a:latin typeface="Assistant Bold"/>
                <a:ea typeface="Assistant Bold"/>
                <a:cs typeface="Assistant Bold"/>
                <a:sym typeface="Assistant Bold"/>
              </a:rPr>
              <a:t>Redis for cache</a:t>
            </a:r>
          </a:p>
          <a:p>
            <a:pPr algn="l" marL="927526" indent="-309175" lvl="2">
              <a:lnSpc>
                <a:spcPts val="3007"/>
              </a:lnSpc>
              <a:buFont typeface="Arial"/>
              <a:buChar char="⚬"/>
            </a:pPr>
            <a:r>
              <a:rPr lang="en-US" sz="2148" spc="-21">
                <a:solidFill>
                  <a:srgbClr val="000000"/>
                </a:solidFill>
                <a:latin typeface="Assistant"/>
                <a:ea typeface="Assistant"/>
                <a:cs typeface="Assistant"/>
                <a:sym typeface="Assistant"/>
              </a:rPr>
              <a:t>High performance k-v database</a:t>
            </a:r>
          </a:p>
        </p:txBody>
      </p:sp>
      <p:sp>
        <p:nvSpPr>
          <p:cNvPr name="TextBox 6" id="6"/>
          <p:cNvSpPr txBox="true"/>
          <p:nvPr/>
        </p:nvSpPr>
        <p:spPr>
          <a:xfrm rot="0">
            <a:off x="8819643" y="1497297"/>
            <a:ext cx="618425" cy="262084"/>
          </a:xfrm>
          <a:prstGeom prst="rect">
            <a:avLst/>
          </a:prstGeom>
        </p:spPr>
        <p:txBody>
          <a:bodyPr anchor="t" rtlCol="false" tIns="0" lIns="0" bIns="0" rIns="0">
            <a:spAutoFit/>
          </a:bodyPr>
          <a:lstStyle/>
          <a:p>
            <a:pPr algn="ctr">
              <a:lnSpc>
                <a:spcPts val="2163"/>
              </a:lnSpc>
            </a:pPr>
            <a:r>
              <a:rPr lang="en-US" sz="1545">
                <a:solidFill>
                  <a:srgbClr val="FFFFFF"/>
                </a:solidFill>
                <a:latin typeface="Canva Sans Bold"/>
                <a:ea typeface="Canva Sans Bold"/>
                <a:cs typeface="Canva Sans Bold"/>
                <a:sym typeface="Canva Sans Bold"/>
              </a:rPr>
              <a:t>pvc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344478"/>
            <a:ext cx="7502435" cy="1489701"/>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How to divide all-in-one</a:t>
            </a:r>
          </a:p>
          <a:p>
            <a:pPr algn="l">
              <a:lnSpc>
                <a:spcPts val="5900"/>
              </a:lnSpc>
            </a:pPr>
            <a:r>
              <a:rPr lang="en-US" sz="5000">
                <a:solidFill>
                  <a:srgbClr val="000000"/>
                </a:solidFill>
                <a:latin typeface="HK Grotesk Bold"/>
                <a:ea typeface="HK Grotesk Bold"/>
                <a:cs typeface="HK Grotesk Bold"/>
                <a:sym typeface="HK Grotesk Bold"/>
              </a:rPr>
              <a:t>to micro-service</a:t>
            </a:r>
          </a:p>
        </p:txBody>
      </p:sp>
      <p:sp>
        <p:nvSpPr>
          <p:cNvPr name="Freeform 3" id="3"/>
          <p:cNvSpPr/>
          <p:nvPr/>
        </p:nvSpPr>
        <p:spPr>
          <a:xfrm flipH="false" flipV="false" rot="9440951">
            <a:off x="-716899" y="223696"/>
            <a:ext cx="1433798" cy="1358524"/>
          </a:xfrm>
          <a:custGeom>
            <a:avLst/>
            <a:gdLst/>
            <a:ahLst/>
            <a:cxnLst/>
            <a:rect r="r" b="b" t="t" l="l"/>
            <a:pathLst>
              <a:path h="1358524" w="1433798">
                <a:moveTo>
                  <a:pt x="0" y="0"/>
                </a:moveTo>
                <a:lnTo>
                  <a:pt x="1433798" y="0"/>
                </a:lnTo>
                <a:lnTo>
                  <a:pt x="1433798" y="1358523"/>
                </a:lnTo>
                <a:lnTo>
                  <a:pt x="0" y="1358523"/>
                </a:lnTo>
                <a:lnTo>
                  <a:pt x="0" y="0"/>
                </a:lnTo>
                <a:close/>
              </a:path>
            </a:pathLst>
          </a:custGeom>
          <a:blipFill>
            <a:blip r:embed="rId2"/>
            <a:stretch>
              <a:fillRect l="0" t="0" r="0" b="0"/>
            </a:stretch>
          </a:blipFill>
        </p:spPr>
      </p:sp>
      <p:sp>
        <p:nvSpPr>
          <p:cNvPr name="TextBox 4" id="4"/>
          <p:cNvSpPr txBox="true"/>
          <p:nvPr/>
        </p:nvSpPr>
        <p:spPr>
          <a:xfrm rot="0">
            <a:off x="8819643" y="1497297"/>
            <a:ext cx="618425" cy="262084"/>
          </a:xfrm>
          <a:prstGeom prst="rect">
            <a:avLst/>
          </a:prstGeom>
        </p:spPr>
        <p:txBody>
          <a:bodyPr anchor="t" rtlCol="false" tIns="0" lIns="0" bIns="0" rIns="0">
            <a:spAutoFit/>
          </a:bodyPr>
          <a:lstStyle/>
          <a:p>
            <a:pPr algn="ctr">
              <a:lnSpc>
                <a:spcPts val="2163"/>
              </a:lnSpc>
            </a:pPr>
            <a:r>
              <a:rPr lang="en-US" sz="1545">
                <a:solidFill>
                  <a:srgbClr val="FFFFFF"/>
                </a:solidFill>
                <a:latin typeface="Canva Sans Bold"/>
                <a:ea typeface="Canva Sans Bold"/>
                <a:cs typeface="Canva Sans Bold"/>
                <a:sym typeface="Canva Sans Bold"/>
              </a:rPr>
              <a:t>pvc</a:t>
            </a:r>
          </a:p>
        </p:txBody>
      </p:sp>
      <p:sp>
        <p:nvSpPr>
          <p:cNvPr name="TextBox 5" id="5"/>
          <p:cNvSpPr txBox="true"/>
          <p:nvPr/>
        </p:nvSpPr>
        <p:spPr>
          <a:xfrm rot="0">
            <a:off x="731520" y="2030325"/>
            <a:ext cx="7784145" cy="1517065"/>
          </a:xfrm>
          <a:prstGeom prst="rect">
            <a:avLst/>
          </a:prstGeom>
        </p:spPr>
        <p:txBody>
          <a:bodyPr anchor="t" rtlCol="false" tIns="0" lIns="0" bIns="0" rIns="0">
            <a:spAutoFit/>
          </a:bodyPr>
          <a:lstStyle/>
          <a:p>
            <a:pPr algn="l" marL="463763" indent="-231881" lvl="1">
              <a:lnSpc>
                <a:spcPts val="3007"/>
              </a:lnSpc>
              <a:buFont typeface="Arial"/>
              <a:buChar char="•"/>
            </a:pPr>
            <a:r>
              <a:rPr lang="en-US" sz="2148" spc="-21">
                <a:solidFill>
                  <a:srgbClr val="000000"/>
                </a:solidFill>
                <a:latin typeface="Assistant Bold"/>
                <a:ea typeface="Assistant Bold"/>
                <a:cs typeface="Assistant Bold"/>
                <a:sym typeface="Assistant Bold"/>
              </a:rPr>
              <a:t>Data warehouse and database</a:t>
            </a:r>
          </a:p>
          <a:p>
            <a:pPr algn="l" marL="927526" indent="-309175" lvl="2">
              <a:lnSpc>
                <a:spcPts val="3007"/>
              </a:lnSpc>
              <a:buFont typeface="Arial"/>
              <a:buChar char="⚬"/>
            </a:pPr>
            <a:r>
              <a:rPr lang="en-US" sz="2148" spc="-21">
                <a:solidFill>
                  <a:srgbClr val="000000"/>
                </a:solidFill>
                <a:latin typeface="Assistant Bold"/>
                <a:ea typeface="Assistant Bold"/>
                <a:cs typeface="Assistant Bold"/>
                <a:sym typeface="Assistant Bold"/>
              </a:rPr>
              <a:t>OLAP vs OLTP</a:t>
            </a:r>
          </a:p>
          <a:p>
            <a:pPr algn="l" marL="463763" indent="-231881" lvl="1">
              <a:lnSpc>
                <a:spcPts val="3007"/>
              </a:lnSpc>
              <a:buFont typeface="Arial"/>
              <a:buChar char="•"/>
            </a:pPr>
            <a:r>
              <a:rPr lang="en-US" sz="2148" spc="-21">
                <a:solidFill>
                  <a:srgbClr val="000000"/>
                </a:solidFill>
                <a:latin typeface="Assistant Bold"/>
                <a:ea typeface="Assistant Bold"/>
                <a:cs typeface="Assistant Bold"/>
                <a:sym typeface="Assistant Bold"/>
              </a:rPr>
              <a:t>Use Spring-batch:</a:t>
            </a:r>
          </a:p>
          <a:p>
            <a:pPr algn="l" marL="927526" indent="-309175" lvl="2">
              <a:lnSpc>
                <a:spcPts val="3007"/>
              </a:lnSpc>
              <a:buFont typeface="Arial"/>
              <a:buChar char="⚬"/>
            </a:pPr>
            <a:r>
              <a:rPr lang="en-US" sz="2148" spc="-21">
                <a:solidFill>
                  <a:srgbClr val="000000"/>
                </a:solidFill>
                <a:latin typeface="Assistant Bold"/>
                <a:ea typeface="Assistant Bold"/>
                <a:cs typeface="Assistant Bold"/>
                <a:sym typeface="Assistant Bold"/>
              </a:rPr>
              <a:t>Update data warehouse data from database periodically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088749">
            <a:off x="8076868" y="5782413"/>
            <a:ext cx="1345042" cy="1274427"/>
          </a:xfrm>
          <a:custGeom>
            <a:avLst/>
            <a:gdLst/>
            <a:ahLst/>
            <a:cxnLst/>
            <a:rect r="r" b="b" t="t" l="l"/>
            <a:pathLst>
              <a:path h="1274427" w="1345042">
                <a:moveTo>
                  <a:pt x="0" y="0"/>
                </a:moveTo>
                <a:lnTo>
                  <a:pt x="1345042" y="0"/>
                </a:lnTo>
                <a:lnTo>
                  <a:pt x="1345042" y="1274427"/>
                </a:lnTo>
                <a:lnTo>
                  <a:pt x="0" y="1274427"/>
                </a:lnTo>
                <a:lnTo>
                  <a:pt x="0" y="0"/>
                </a:lnTo>
                <a:close/>
              </a:path>
            </a:pathLst>
          </a:custGeom>
          <a:blipFill>
            <a:blip r:embed="rId2"/>
            <a:stretch>
              <a:fillRect l="0" t="0" r="0" b="0"/>
            </a:stretch>
          </a:blipFill>
        </p:spPr>
      </p:sp>
      <p:sp>
        <p:nvSpPr>
          <p:cNvPr name="Freeform 3" id="3"/>
          <p:cNvSpPr/>
          <p:nvPr/>
        </p:nvSpPr>
        <p:spPr>
          <a:xfrm flipH="false" flipV="false" rot="313119">
            <a:off x="6771182" y="-1515534"/>
            <a:ext cx="3740642" cy="3576989"/>
          </a:xfrm>
          <a:custGeom>
            <a:avLst/>
            <a:gdLst/>
            <a:ahLst/>
            <a:cxnLst/>
            <a:rect r="r" b="b" t="t" l="l"/>
            <a:pathLst>
              <a:path h="3576989" w="3740642">
                <a:moveTo>
                  <a:pt x="0" y="0"/>
                </a:moveTo>
                <a:lnTo>
                  <a:pt x="3740641" y="0"/>
                </a:lnTo>
                <a:lnTo>
                  <a:pt x="3740641" y="3576989"/>
                </a:lnTo>
                <a:lnTo>
                  <a:pt x="0" y="3576989"/>
                </a:lnTo>
                <a:lnTo>
                  <a:pt x="0" y="0"/>
                </a:lnTo>
                <a:close/>
              </a:path>
            </a:pathLst>
          </a:custGeom>
          <a:blipFill>
            <a:blip r:embed="rId3"/>
            <a:stretch>
              <a:fillRect l="0" t="0" r="0" b="0"/>
            </a:stretch>
          </a:blipFill>
        </p:spPr>
      </p:sp>
      <p:sp>
        <p:nvSpPr>
          <p:cNvPr name="Freeform 4" id="4"/>
          <p:cNvSpPr/>
          <p:nvPr/>
        </p:nvSpPr>
        <p:spPr>
          <a:xfrm flipH="false" flipV="false" rot="1627250">
            <a:off x="-1444747" y="4892345"/>
            <a:ext cx="4978439" cy="4430811"/>
          </a:xfrm>
          <a:custGeom>
            <a:avLst/>
            <a:gdLst/>
            <a:ahLst/>
            <a:cxnLst/>
            <a:rect r="r" b="b" t="t" l="l"/>
            <a:pathLst>
              <a:path h="4430811" w="4978439">
                <a:moveTo>
                  <a:pt x="0" y="0"/>
                </a:moveTo>
                <a:lnTo>
                  <a:pt x="4978439" y="0"/>
                </a:lnTo>
                <a:lnTo>
                  <a:pt x="4978439" y="4430811"/>
                </a:lnTo>
                <a:lnTo>
                  <a:pt x="0" y="4430811"/>
                </a:lnTo>
                <a:lnTo>
                  <a:pt x="0" y="0"/>
                </a:lnTo>
                <a:close/>
              </a:path>
            </a:pathLst>
          </a:custGeom>
          <a:blipFill>
            <a:blip r:embed="rId4"/>
            <a:stretch>
              <a:fillRect l="0" t="0" r="0" b="0"/>
            </a:stretch>
          </a:blipFill>
        </p:spPr>
      </p:sp>
      <p:sp>
        <p:nvSpPr>
          <p:cNvPr name="Freeform 5" id="5"/>
          <p:cNvSpPr/>
          <p:nvPr/>
        </p:nvSpPr>
        <p:spPr>
          <a:xfrm flipH="false" flipV="false" rot="6959566">
            <a:off x="-352005" y="326429"/>
            <a:ext cx="1805054" cy="1726083"/>
          </a:xfrm>
          <a:custGeom>
            <a:avLst/>
            <a:gdLst/>
            <a:ahLst/>
            <a:cxnLst/>
            <a:rect r="r" b="b" t="t" l="l"/>
            <a:pathLst>
              <a:path h="1726083" w="1805054">
                <a:moveTo>
                  <a:pt x="0" y="0"/>
                </a:moveTo>
                <a:lnTo>
                  <a:pt x="1805054" y="0"/>
                </a:lnTo>
                <a:lnTo>
                  <a:pt x="1805054" y="1726083"/>
                </a:lnTo>
                <a:lnTo>
                  <a:pt x="0" y="1726083"/>
                </a:lnTo>
                <a:lnTo>
                  <a:pt x="0" y="0"/>
                </a:lnTo>
                <a:close/>
              </a:path>
            </a:pathLst>
          </a:custGeom>
          <a:blipFill>
            <a:blip r:embed="rId3"/>
            <a:stretch>
              <a:fillRect l="0" t="0" r="0" b="0"/>
            </a:stretch>
          </a:blipFill>
        </p:spPr>
      </p:sp>
      <p:sp>
        <p:nvSpPr>
          <p:cNvPr name="Freeform 6" id="6"/>
          <p:cNvSpPr/>
          <p:nvPr/>
        </p:nvSpPr>
        <p:spPr>
          <a:xfrm flipH="false" flipV="false" rot="0">
            <a:off x="5435971" y="2744273"/>
            <a:ext cx="3167892" cy="3817866"/>
          </a:xfrm>
          <a:custGeom>
            <a:avLst/>
            <a:gdLst/>
            <a:ahLst/>
            <a:cxnLst/>
            <a:rect r="r" b="b" t="t" l="l"/>
            <a:pathLst>
              <a:path h="3817866" w="3167892">
                <a:moveTo>
                  <a:pt x="0" y="0"/>
                </a:moveTo>
                <a:lnTo>
                  <a:pt x="3167893" y="0"/>
                </a:lnTo>
                <a:lnTo>
                  <a:pt x="3167893" y="3817867"/>
                </a:lnTo>
                <a:lnTo>
                  <a:pt x="0" y="3817867"/>
                </a:lnTo>
                <a:lnTo>
                  <a:pt x="0" y="0"/>
                </a:lnTo>
                <a:close/>
              </a:path>
            </a:pathLst>
          </a:custGeom>
          <a:blipFill>
            <a:blip r:embed="rId5"/>
            <a:stretch>
              <a:fillRect l="0" t="0" r="0" b="0"/>
            </a:stretch>
          </a:blipFill>
        </p:spPr>
      </p:sp>
      <p:sp>
        <p:nvSpPr>
          <p:cNvPr name="Freeform 7" id="7"/>
          <p:cNvSpPr/>
          <p:nvPr/>
        </p:nvSpPr>
        <p:spPr>
          <a:xfrm flipH="false" flipV="false" rot="0">
            <a:off x="5435971" y="586283"/>
            <a:ext cx="2529402" cy="2027737"/>
          </a:xfrm>
          <a:custGeom>
            <a:avLst/>
            <a:gdLst/>
            <a:ahLst/>
            <a:cxnLst/>
            <a:rect r="r" b="b" t="t" l="l"/>
            <a:pathLst>
              <a:path h="2027737" w="2529402">
                <a:moveTo>
                  <a:pt x="0" y="0"/>
                </a:moveTo>
                <a:lnTo>
                  <a:pt x="2529402" y="0"/>
                </a:lnTo>
                <a:lnTo>
                  <a:pt x="2529402" y="2027737"/>
                </a:lnTo>
                <a:lnTo>
                  <a:pt x="0" y="2027737"/>
                </a:lnTo>
                <a:lnTo>
                  <a:pt x="0" y="0"/>
                </a:lnTo>
                <a:close/>
              </a:path>
            </a:pathLst>
          </a:custGeom>
          <a:blipFill>
            <a:blip r:embed="rId6"/>
            <a:stretch>
              <a:fillRect l="0" t="0" r="0" b="0"/>
            </a:stretch>
          </a:blipFill>
        </p:spPr>
      </p:sp>
      <p:sp>
        <p:nvSpPr>
          <p:cNvPr name="TextBox 8" id="8"/>
          <p:cNvSpPr txBox="true"/>
          <p:nvPr/>
        </p:nvSpPr>
        <p:spPr>
          <a:xfrm rot="0">
            <a:off x="770697" y="1987426"/>
            <a:ext cx="4314382" cy="252823"/>
          </a:xfrm>
          <a:prstGeom prst="rect">
            <a:avLst/>
          </a:prstGeom>
        </p:spPr>
        <p:txBody>
          <a:bodyPr anchor="t" rtlCol="false" tIns="0" lIns="0" bIns="0" rIns="0">
            <a:spAutoFit/>
          </a:bodyPr>
          <a:lstStyle/>
          <a:p>
            <a:pPr algn="l">
              <a:lnSpc>
                <a:spcPts val="2100"/>
              </a:lnSpc>
              <a:spcBef>
                <a:spcPct val="0"/>
              </a:spcBef>
            </a:pPr>
            <a:r>
              <a:rPr lang="en-US" sz="1500" spc="-15">
                <a:solidFill>
                  <a:srgbClr val="000000"/>
                </a:solidFill>
                <a:latin typeface="Assistant"/>
                <a:ea typeface="Assistant"/>
                <a:cs typeface="Assistant"/>
                <a:sym typeface="Assistant"/>
              </a:rPr>
              <a:t>Unified Entry Of Backend</a:t>
            </a:r>
          </a:p>
        </p:txBody>
      </p:sp>
      <p:sp>
        <p:nvSpPr>
          <p:cNvPr name="TextBox 9" id="9"/>
          <p:cNvSpPr txBox="true"/>
          <p:nvPr/>
        </p:nvSpPr>
        <p:spPr>
          <a:xfrm rot="0">
            <a:off x="731520" y="2236195"/>
            <a:ext cx="7469788" cy="755650"/>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Ingress</a:t>
            </a:r>
          </a:p>
        </p:txBody>
      </p:sp>
      <p:sp>
        <p:nvSpPr>
          <p:cNvPr name="TextBox 10" id="10"/>
          <p:cNvSpPr txBox="true"/>
          <p:nvPr/>
        </p:nvSpPr>
        <p:spPr>
          <a:xfrm rot="0">
            <a:off x="731520" y="3079896"/>
            <a:ext cx="4314382" cy="2390775"/>
          </a:xfrm>
          <a:prstGeom prst="rect">
            <a:avLst/>
          </a:prstGeom>
        </p:spPr>
        <p:txBody>
          <a:bodyPr anchor="t" rtlCol="false" tIns="0" lIns="0" bIns="0" rIns="0">
            <a:spAutoFit/>
          </a:bodyPr>
          <a:lstStyle/>
          <a:p>
            <a:pPr algn="l" marL="323850" indent="-161925" lvl="1">
              <a:lnSpc>
                <a:spcPts val="2100"/>
              </a:lnSpc>
              <a:buFont typeface="Arial"/>
              <a:buChar char="•"/>
            </a:pPr>
            <a:r>
              <a:rPr lang="en-US" sz="1500" spc="-15">
                <a:solidFill>
                  <a:srgbClr val="000000"/>
                </a:solidFill>
                <a:latin typeface="Assistant Bold"/>
                <a:ea typeface="Assistant Bold"/>
                <a:cs typeface="Assistant Bold"/>
                <a:sym typeface="Assistant Bold"/>
              </a:rPr>
              <a:t>Path-based routing</a:t>
            </a:r>
          </a:p>
          <a:p>
            <a:pPr algn="l" marL="647700" indent="-215900" lvl="2">
              <a:lnSpc>
                <a:spcPts val="2100"/>
              </a:lnSpc>
              <a:buFont typeface="Arial"/>
              <a:buChar char="⚬"/>
            </a:pPr>
            <a:r>
              <a:rPr lang="en-US" sz="1500" spc="-15">
                <a:solidFill>
                  <a:srgbClr val="000000"/>
                </a:solidFill>
                <a:latin typeface="Assistant"/>
                <a:ea typeface="Assistant"/>
                <a:cs typeface="Assistant"/>
                <a:sym typeface="Assistant"/>
              </a:rPr>
              <a:t>allowing traffic to be directed to different services based on the URL path </a:t>
            </a:r>
          </a:p>
          <a:p>
            <a:pPr algn="l" marL="323850" indent="-161925" lvl="1">
              <a:lnSpc>
                <a:spcPts val="2100"/>
              </a:lnSpc>
              <a:buFont typeface="Arial"/>
              <a:buChar char="•"/>
            </a:pPr>
            <a:r>
              <a:rPr lang="en-US" sz="1500" spc="-15">
                <a:solidFill>
                  <a:srgbClr val="000000"/>
                </a:solidFill>
                <a:latin typeface="Assistant Bold"/>
                <a:ea typeface="Assistant Bold"/>
                <a:cs typeface="Assistant Bold"/>
                <a:sym typeface="Assistant Bold"/>
              </a:rPr>
              <a:t>LoadBalancer Service: </a:t>
            </a:r>
          </a:p>
          <a:p>
            <a:pPr algn="l" marL="647700" indent="-215900" lvl="2">
              <a:lnSpc>
                <a:spcPts val="2100"/>
              </a:lnSpc>
              <a:buFont typeface="Arial"/>
              <a:buChar char="⚬"/>
            </a:pPr>
            <a:r>
              <a:rPr lang="en-US" sz="1500" spc="-15">
                <a:solidFill>
                  <a:srgbClr val="000000"/>
                </a:solidFill>
                <a:latin typeface="Assistant"/>
                <a:ea typeface="Assistant"/>
                <a:cs typeface="Assistant"/>
                <a:sym typeface="Assistant"/>
              </a:rPr>
              <a:t>distributing incoming traffic evenly across multiple pods of backend services, improving reliability and performance.</a:t>
            </a:r>
          </a:p>
          <a:p>
            <a:pPr algn="l" marL="323850" indent="-161925" lvl="1">
              <a:lnSpc>
                <a:spcPts val="2100"/>
              </a:lnSpc>
              <a:buFont typeface="Arial"/>
              <a:buChar char="•"/>
            </a:pPr>
            <a:r>
              <a:rPr lang="en-US" sz="1500" spc="-15">
                <a:solidFill>
                  <a:srgbClr val="000000"/>
                </a:solidFill>
                <a:latin typeface="Assistant Bold"/>
                <a:ea typeface="Assistant Bold"/>
                <a:cs typeface="Assistant Bold"/>
                <a:sym typeface="Assistant Bold"/>
              </a:rPr>
              <a:t>Authentication &amp; Authorization:</a:t>
            </a:r>
          </a:p>
          <a:p>
            <a:pPr algn="l">
              <a:lnSpc>
                <a:spcPts val="210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00510">
            <a:off x="1137487" y="-2200142"/>
            <a:ext cx="5681080" cy="5432533"/>
          </a:xfrm>
          <a:custGeom>
            <a:avLst/>
            <a:gdLst/>
            <a:ahLst/>
            <a:cxnLst/>
            <a:rect r="r" b="b" t="t" l="l"/>
            <a:pathLst>
              <a:path h="5432533" w="5681080">
                <a:moveTo>
                  <a:pt x="0" y="0"/>
                </a:moveTo>
                <a:lnTo>
                  <a:pt x="5681080" y="0"/>
                </a:lnTo>
                <a:lnTo>
                  <a:pt x="5681080" y="5432533"/>
                </a:lnTo>
                <a:lnTo>
                  <a:pt x="0" y="5432533"/>
                </a:lnTo>
                <a:lnTo>
                  <a:pt x="0" y="0"/>
                </a:lnTo>
                <a:close/>
              </a:path>
            </a:pathLst>
          </a:custGeom>
          <a:blipFill>
            <a:blip r:embed="rId2"/>
            <a:stretch>
              <a:fillRect l="0" t="0" r="0" b="0"/>
            </a:stretch>
          </a:blipFill>
        </p:spPr>
      </p:sp>
      <p:sp>
        <p:nvSpPr>
          <p:cNvPr name="Freeform 3" id="3"/>
          <p:cNvSpPr/>
          <p:nvPr/>
        </p:nvSpPr>
        <p:spPr>
          <a:xfrm flipH="false" flipV="false" rot="-2715964">
            <a:off x="7533006" y="2219288"/>
            <a:ext cx="1528874" cy="1448608"/>
          </a:xfrm>
          <a:custGeom>
            <a:avLst/>
            <a:gdLst/>
            <a:ahLst/>
            <a:cxnLst/>
            <a:rect r="r" b="b" t="t" l="l"/>
            <a:pathLst>
              <a:path h="1448608" w="1528874">
                <a:moveTo>
                  <a:pt x="0" y="0"/>
                </a:moveTo>
                <a:lnTo>
                  <a:pt x="1528874" y="0"/>
                </a:lnTo>
                <a:lnTo>
                  <a:pt x="1528874" y="1448609"/>
                </a:lnTo>
                <a:lnTo>
                  <a:pt x="0" y="1448609"/>
                </a:lnTo>
                <a:lnTo>
                  <a:pt x="0" y="0"/>
                </a:lnTo>
                <a:close/>
              </a:path>
            </a:pathLst>
          </a:custGeom>
          <a:blipFill>
            <a:blip r:embed="rId3"/>
            <a:stretch>
              <a:fillRect l="0" t="0" r="0" b="0"/>
            </a:stretch>
          </a:blipFill>
        </p:spPr>
      </p:sp>
      <p:sp>
        <p:nvSpPr>
          <p:cNvPr name="Freeform 4" id="4"/>
          <p:cNvSpPr/>
          <p:nvPr/>
        </p:nvSpPr>
        <p:spPr>
          <a:xfrm flipH="false" flipV="false" rot="-795738">
            <a:off x="8327515" y="5401871"/>
            <a:ext cx="2852170" cy="2702431"/>
          </a:xfrm>
          <a:custGeom>
            <a:avLst/>
            <a:gdLst/>
            <a:ahLst/>
            <a:cxnLst/>
            <a:rect r="r" b="b" t="t" l="l"/>
            <a:pathLst>
              <a:path h="2702431" w="2852170">
                <a:moveTo>
                  <a:pt x="0" y="0"/>
                </a:moveTo>
                <a:lnTo>
                  <a:pt x="2852170" y="0"/>
                </a:lnTo>
                <a:lnTo>
                  <a:pt x="2852170" y="2702430"/>
                </a:lnTo>
                <a:lnTo>
                  <a:pt x="0" y="2702430"/>
                </a:lnTo>
                <a:lnTo>
                  <a:pt x="0" y="0"/>
                </a:lnTo>
                <a:close/>
              </a:path>
            </a:pathLst>
          </a:custGeom>
          <a:blipFill>
            <a:blip r:embed="rId3"/>
            <a:stretch>
              <a:fillRect l="0" t="0" r="0" b="0"/>
            </a:stretch>
          </a:blipFill>
        </p:spPr>
      </p:sp>
      <p:sp>
        <p:nvSpPr>
          <p:cNvPr name="TextBox 5" id="5"/>
          <p:cNvSpPr txBox="true"/>
          <p:nvPr/>
        </p:nvSpPr>
        <p:spPr>
          <a:xfrm rot="0">
            <a:off x="731520" y="5828030"/>
            <a:ext cx="7469788" cy="755650"/>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HPA</a:t>
            </a:r>
          </a:p>
        </p:txBody>
      </p:sp>
      <p:sp>
        <p:nvSpPr>
          <p:cNvPr name="Freeform 6" id="6"/>
          <p:cNvSpPr/>
          <p:nvPr/>
        </p:nvSpPr>
        <p:spPr>
          <a:xfrm flipH="false" flipV="false" rot="0">
            <a:off x="1087055" y="1950729"/>
            <a:ext cx="4580017" cy="1838550"/>
          </a:xfrm>
          <a:custGeom>
            <a:avLst/>
            <a:gdLst/>
            <a:ahLst/>
            <a:cxnLst/>
            <a:rect r="r" b="b" t="t" l="l"/>
            <a:pathLst>
              <a:path h="1838550" w="4580017">
                <a:moveTo>
                  <a:pt x="0" y="0"/>
                </a:moveTo>
                <a:lnTo>
                  <a:pt x="4580017" y="0"/>
                </a:lnTo>
                <a:lnTo>
                  <a:pt x="4580017" y="1838549"/>
                </a:lnTo>
                <a:lnTo>
                  <a:pt x="0" y="1838549"/>
                </a:lnTo>
                <a:lnTo>
                  <a:pt x="0" y="0"/>
                </a:lnTo>
                <a:close/>
              </a:path>
            </a:pathLst>
          </a:custGeom>
          <a:blipFill>
            <a:blip r:embed="rId4"/>
            <a:stretch>
              <a:fillRect l="0" t="0" r="0" b="0"/>
            </a:stretch>
          </a:blipFill>
        </p:spPr>
      </p:sp>
      <p:sp>
        <p:nvSpPr>
          <p:cNvPr name="Freeform 7" id="7"/>
          <p:cNvSpPr/>
          <p:nvPr/>
        </p:nvSpPr>
        <p:spPr>
          <a:xfrm flipH="false" flipV="false" rot="0">
            <a:off x="5667072" y="1019147"/>
            <a:ext cx="3355008" cy="2942767"/>
          </a:xfrm>
          <a:custGeom>
            <a:avLst/>
            <a:gdLst/>
            <a:ahLst/>
            <a:cxnLst/>
            <a:rect r="r" b="b" t="t" l="l"/>
            <a:pathLst>
              <a:path h="2942767" w="3355008">
                <a:moveTo>
                  <a:pt x="0" y="0"/>
                </a:moveTo>
                <a:lnTo>
                  <a:pt x="3355008" y="0"/>
                </a:lnTo>
                <a:lnTo>
                  <a:pt x="3355008" y="2942767"/>
                </a:lnTo>
                <a:lnTo>
                  <a:pt x="0" y="2942767"/>
                </a:lnTo>
                <a:lnTo>
                  <a:pt x="0" y="0"/>
                </a:lnTo>
                <a:close/>
              </a:path>
            </a:pathLst>
          </a:custGeom>
          <a:blipFill>
            <a:blip r:embed="rId5"/>
            <a:stretch>
              <a:fillRect l="0" t="0" r="0" b="0"/>
            </a:stretch>
          </a:blipFill>
        </p:spPr>
      </p:sp>
      <p:sp>
        <p:nvSpPr>
          <p:cNvPr name="Freeform 8" id="8"/>
          <p:cNvSpPr/>
          <p:nvPr/>
        </p:nvSpPr>
        <p:spPr>
          <a:xfrm flipH="false" flipV="false" rot="0">
            <a:off x="731520" y="4151228"/>
            <a:ext cx="7311135" cy="1316004"/>
          </a:xfrm>
          <a:custGeom>
            <a:avLst/>
            <a:gdLst/>
            <a:ahLst/>
            <a:cxnLst/>
            <a:rect r="r" b="b" t="t" l="l"/>
            <a:pathLst>
              <a:path h="1316004" w="7311135">
                <a:moveTo>
                  <a:pt x="0" y="0"/>
                </a:moveTo>
                <a:lnTo>
                  <a:pt x="7311135" y="0"/>
                </a:lnTo>
                <a:lnTo>
                  <a:pt x="7311135" y="1316005"/>
                </a:lnTo>
                <a:lnTo>
                  <a:pt x="0" y="1316005"/>
                </a:lnTo>
                <a:lnTo>
                  <a:pt x="0" y="0"/>
                </a:lnTo>
                <a:close/>
              </a:path>
            </a:pathLst>
          </a:custGeom>
          <a:blipFill>
            <a:blip r:embed="rId6"/>
            <a:stretch>
              <a:fillRect l="0" t="0" r="0" b="0"/>
            </a:stretch>
          </a:blipFill>
        </p:spPr>
      </p:sp>
      <p:sp>
        <p:nvSpPr>
          <p:cNvPr name="TextBox 9" id="9"/>
          <p:cNvSpPr txBox="true"/>
          <p:nvPr/>
        </p:nvSpPr>
        <p:spPr>
          <a:xfrm rot="0">
            <a:off x="2166411" y="5872785"/>
            <a:ext cx="6651520" cy="523875"/>
          </a:xfrm>
          <a:prstGeom prst="rect">
            <a:avLst/>
          </a:prstGeom>
        </p:spPr>
        <p:txBody>
          <a:bodyPr anchor="t" rtlCol="false" tIns="0" lIns="0" bIns="0" rIns="0">
            <a:spAutoFit/>
          </a:bodyPr>
          <a:lstStyle/>
          <a:p>
            <a:pPr algn="l" marL="323850" indent="-161925" lvl="1">
              <a:lnSpc>
                <a:spcPts val="2100"/>
              </a:lnSpc>
              <a:buFont typeface="Arial"/>
              <a:buChar char="•"/>
            </a:pPr>
            <a:r>
              <a:rPr lang="en-US" sz="1500" spc="-15">
                <a:solidFill>
                  <a:srgbClr val="000000"/>
                </a:solidFill>
                <a:latin typeface="Assistant Bold"/>
                <a:ea typeface="Assistant Bold"/>
                <a:cs typeface="Assistant Bold"/>
                <a:sym typeface="Assistant Bold"/>
              </a:rPr>
              <a:t>Automatic Scaling By Custom Metrics Support</a:t>
            </a:r>
          </a:p>
          <a:p>
            <a:pPr algn="l" marL="647700" indent="-215900" lvl="2">
              <a:lnSpc>
                <a:spcPts val="2100"/>
              </a:lnSpc>
              <a:buFont typeface="Arial"/>
              <a:buChar char="⚬"/>
            </a:pPr>
            <a:r>
              <a:rPr lang="en-US" sz="1500" spc="-15">
                <a:solidFill>
                  <a:srgbClr val="000000"/>
                </a:solidFill>
                <a:latin typeface="Assistant"/>
                <a:ea typeface="Assistant"/>
                <a:cs typeface="Assistant"/>
                <a:sym typeface="Assistant"/>
              </a:rPr>
              <a:t>efficient, responsive, and cost-effective application management.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74535" y="-1652462"/>
            <a:ext cx="3713399" cy="3304925"/>
          </a:xfrm>
          <a:custGeom>
            <a:avLst/>
            <a:gdLst/>
            <a:ahLst/>
            <a:cxnLst/>
            <a:rect r="r" b="b" t="t" l="l"/>
            <a:pathLst>
              <a:path h="3304925" w="3713399">
                <a:moveTo>
                  <a:pt x="0" y="0"/>
                </a:moveTo>
                <a:lnTo>
                  <a:pt x="3713399" y="0"/>
                </a:lnTo>
                <a:lnTo>
                  <a:pt x="3713399" y="3304924"/>
                </a:lnTo>
                <a:lnTo>
                  <a:pt x="0" y="3304924"/>
                </a:lnTo>
                <a:lnTo>
                  <a:pt x="0" y="0"/>
                </a:lnTo>
                <a:close/>
              </a:path>
            </a:pathLst>
          </a:custGeom>
          <a:blipFill>
            <a:blip r:embed="rId2"/>
            <a:stretch>
              <a:fillRect l="0" t="0" r="0" b="0"/>
            </a:stretch>
          </a:blipFill>
        </p:spPr>
      </p:sp>
      <p:sp>
        <p:nvSpPr>
          <p:cNvPr name="Freeform 3" id="3"/>
          <p:cNvSpPr/>
          <p:nvPr/>
        </p:nvSpPr>
        <p:spPr>
          <a:xfrm flipH="false" flipV="false" rot="9490257">
            <a:off x="3875050" y="6157913"/>
            <a:ext cx="1694641" cy="1605672"/>
          </a:xfrm>
          <a:custGeom>
            <a:avLst/>
            <a:gdLst/>
            <a:ahLst/>
            <a:cxnLst/>
            <a:rect r="r" b="b" t="t" l="l"/>
            <a:pathLst>
              <a:path h="1605672" w="1694641">
                <a:moveTo>
                  <a:pt x="0" y="0"/>
                </a:moveTo>
                <a:lnTo>
                  <a:pt x="1694641" y="0"/>
                </a:lnTo>
                <a:lnTo>
                  <a:pt x="1694641" y="1605672"/>
                </a:lnTo>
                <a:lnTo>
                  <a:pt x="0" y="1605672"/>
                </a:lnTo>
                <a:lnTo>
                  <a:pt x="0" y="0"/>
                </a:lnTo>
                <a:close/>
              </a:path>
            </a:pathLst>
          </a:custGeom>
          <a:blipFill>
            <a:blip r:embed="rId3"/>
            <a:stretch>
              <a:fillRect l="0" t="0" r="0" b="0"/>
            </a:stretch>
          </a:blipFill>
        </p:spPr>
      </p:sp>
      <p:sp>
        <p:nvSpPr>
          <p:cNvPr name="Freeform 4" id="4"/>
          <p:cNvSpPr/>
          <p:nvPr/>
        </p:nvSpPr>
        <p:spPr>
          <a:xfrm flipH="false" flipV="false" rot="6148233">
            <a:off x="6406335" y="2597445"/>
            <a:ext cx="4209291" cy="4025134"/>
          </a:xfrm>
          <a:custGeom>
            <a:avLst/>
            <a:gdLst/>
            <a:ahLst/>
            <a:cxnLst/>
            <a:rect r="r" b="b" t="t" l="l"/>
            <a:pathLst>
              <a:path h="4025134" w="4209291">
                <a:moveTo>
                  <a:pt x="0" y="0"/>
                </a:moveTo>
                <a:lnTo>
                  <a:pt x="4209291" y="0"/>
                </a:lnTo>
                <a:lnTo>
                  <a:pt x="4209291" y="4025134"/>
                </a:lnTo>
                <a:lnTo>
                  <a:pt x="0" y="4025134"/>
                </a:lnTo>
                <a:lnTo>
                  <a:pt x="0" y="0"/>
                </a:lnTo>
                <a:close/>
              </a:path>
            </a:pathLst>
          </a:custGeom>
          <a:blipFill>
            <a:blip r:embed="rId4"/>
            <a:stretch>
              <a:fillRect l="0" t="0" r="0" b="0"/>
            </a:stretch>
          </a:blipFill>
        </p:spPr>
      </p:sp>
      <p:sp>
        <p:nvSpPr>
          <p:cNvPr name="Freeform 5" id="5"/>
          <p:cNvSpPr/>
          <p:nvPr/>
        </p:nvSpPr>
        <p:spPr>
          <a:xfrm flipH="false" flipV="false" rot="0">
            <a:off x="-446009" y="1487170"/>
            <a:ext cx="5237069" cy="2387231"/>
          </a:xfrm>
          <a:custGeom>
            <a:avLst/>
            <a:gdLst/>
            <a:ahLst/>
            <a:cxnLst/>
            <a:rect r="r" b="b" t="t" l="l"/>
            <a:pathLst>
              <a:path h="2387231" w="5237069">
                <a:moveTo>
                  <a:pt x="0" y="0"/>
                </a:moveTo>
                <a:lnTo>
                  <a:pt x="5237069" y="0"/>
                </a:lnTo>
                <a:lnTo>
                  <a:pt x="5237069" y="2387231"/>
                </a:lnTo>
                <a:lnTo>
                  <a:pt x="0" y="2387231"/>
                </a:lnTo>
                <a:lnTo>
                  <a:pt x="0" y="0"/>
                </a:lnTo>
                <a:close/>
              </a:path>
            </a:pathLst>
          </a:custGeom>
          <a:blipFill>
            <a:blip r:embed="rId5"/>
            <a:stretch>
              <a:fillRect l="0" t="0" r="0" b="0"/>
            </a:stretch>
          </a:blipFill>
        </p:spPr>
      </p:sp>
      <p:sp>
        <p:nvSpPr>
          <p:cNvPr name="Freeform 6" id="6"/>
          <p:cNvSpPr/>
          <p:nvPr/>
        </p:nvSpPr>
        <p:spPr>
          <a:xfrm flipH="false" flipV="false" rot="0">
            <a:off x="4269056" y="3816538"/>
            <a:ext cx="5058171" cy="2682534"/>
          </a:xfrm>
          <a:custGeom>
            <a:avLst/>
            <a:gdLst/>
            <a:ahLst/>
            <a:cxnLst/>
            <a:rect r="r" b="b" t="t" l="l"/>
            <a:pathLst>
              <a:path h="2682534" w="5058171">
                <a:moveTo>
                  <a:pt x="0" y="0"/>
                </a:moveTo>
                <a:lnTo>
                  <a:pt x="5058171" y="0"/>
                </a:lnTo>
                <a:lnTo>
                  <a:pt x="5058171" y="2682534"/>
                </a:lnTo>
                <a:lnTo>
                  <a:pt x="0" y="2682534"/>
                </a:lnTo>
                <a:lnTo>
                  <a:pt x="0" y="0"/>
                </a:lnTo>
                <a:close/>
              </a:path>
            </a:pathLst>
          </a:custGeom>
          <a:blipFill>
            <a:blip r:embed="rId6"/>
            <a:stretch>
              <a:fillRect l="0" t="0" r="-640" b="-6744"/>
            </a:stretch>
          </a:blipFill>
        </p:spPr>
      </p:sp>
      <p:sp>
        <p:nvSpPr>
          <p:cNvPr name="TextBox 7" id="7"/>
          <p:cNvSpPr txBox="true"/>
          <p:nvPr/>
        </p:nvSpPr>
        <p:spPr>
          <a:xfrm rot="0">
            <a:off x="4466414" y="2004510"/>
            <a:ext cx="4314382" cy="1323975"/>
          </a:xfrm>
          <a:prstGeom prst="rect">
            <a:avLst/>
          </a:prstGeom>
        </p:spPr>
        <p:txBody>
          <a:bodyPr anchor="t" rtlCol="false" tIns="0" lIns="0" bIns="0" rIns="0">
            <a:spAutoFit/>
          </a:bodyPr>
          <a:lstStyle/>
          <a:p>
            <a:pPr algn="l">
              <a:lnSpc>
                <a:spcPts val="2100"/>
              </a:lnSpc>
            </a:pPr>
            <a:r>
              <a:rPr lang="en-US" sz="1500" spc="-15">
                <a:solidFill>
                  <a:srgbClr val="000000"/>
                </a:solidFill>
                <a:latin typeface="Assistant Bold"/>
                <a:ea typeface="Assistant Bold"/>
                <a:cs typeface="Assistant Bold"/>
                <a:sym typeface="Assistant Bold"/>
              </a:rPr>
              <a:t>Citus</a:t>
            </a:r>
          </a:p>
          <a:p>
            <a:pPr algn="l">
              <a:lnSpc>
                <a:spcPts val="2100"/>
              </a:lnSpc>
            </a:pPr>
          </a:p>
          <a:p>
            <a:pPr algn="l" marL="323850" indent="-161925" lvl="1">
              <a:lnSpc>
                <a:spcPts val="2100"/>
              </a:lnSpc>
              <a:buFont typeface="Arial"/>
              <a:buChar char="•"/>
            </a:pPr>
            <a:r>
              <a:rPr lang="en-US" sz="1500" spc="-15">
                <a:solidFill>
                  <a:srgbClr val="000000"/>
                </a:solidFill>
                <a:latin typeface="Assistant"/>
                <a:ea typeface="Assistant"/>
                <a:cs typeface="Assistant"/>
                <a:sym typeface="Assistant"/>
              </a:rPr>
              <a:t>Distributed Database Service. Multiple pods work together in a distributed manner to support high-speed query of data</a:t>
            </a:r>
          </a:p>
        </p:txBody>
      </p:sp>
      <p:sp>
        <p:nvSpPr>
          <p:cNvPr name="TextBox 8" id="8"/>
          <p:cNvSpPr txBox="true"/>
          <p:nvPr/>
        </p:nvSpPr>
        <p:spPr>
          <a:xfrm rot="0">
            <a:off x="731520" y="731520"/>
            <a:ext cx="7469788" cy="755650"/>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Citus-cluster</a:t>
            </a:r>
          </a:p>
        </p:txBody>
      </p:sp>
      <p:sp>
        <p:nvSpPr>
          <p:cNvPr name="TextBox 9" id="9"/>
          <p:cNvSpPr txBox="true"/>
          <p:nvPr/>
        </p:nvSpPr>
        <p:spPr>
          <a:xfrm rot="0">
            <a:off x="504411" y="4318547"/>
            <a:ext cx="3336227" cy="1857375"/>
          </a:xfrm>
          <a:prstGeom prst="rect">
            <a:avLst/>
          </a:prstGeom>
        </p:spPr>
        <p:txBody>
          <a:bodyPr anchor="t" rtlCol="false" tIns="0" lIns="0" bIns="0" rIns="0">
            <a:spAutoFit/>
          </a:bodyPr>
          <a:lstStyle/>
          <a:p>
            <a:pPr algn="l">
              <a:lnSpc>
                <a:spcPts val="2100"/>
              </a:lnSpc>
            </a:pPr>
            <a:r>
              <a:rPr lang="en-US" sz="1500" spc="-15">
                <a:solidFill>
                  <a:srgbClr val="000000"/>
                </a:solidFill>
                <a:latin typeface="Assistant Bold"/>
                <a:ea typeface="Assistant Bold"/>
                <a:cs typeface="Assistant Bold"/>
                <a:sym typeface="Assistant Bold"/>
              </a:rPr>
              <a:t>Initial Container</a:t>
            </a:r>
          </a:p>
          <a:p>
            <a:pPr algn="l">
              <a:lnSpc>
                <a:spcPts val="2100"/>
              </a:lnSpc>
            </a:pPr>
          </a:p>
          <a:p>
            <a:pPr algn="l" marL="323850" indent="-161925" lvl="1">
              <a:lnSpc>
                <a:spcPts val="2100"/>
              </a:lnSpc>
              <a:buFont typeface="Arial"/>
              <a:buChar char="•"/>
            </a:pPr>
            <a:r>
              <a:rPr lang="en-US" sz="1500" spc="-15">
                <a:solidFill>
                  <a:srgbClr val="000000"/>
                </a:solidFill>
                <a:latin typeface="Assistant"/>
                <a:ea typeface="Assistant"/>
                <a:cs typeface="Assistant"/>
                <a:sym typeface="Assistant"/>
              </a:rPr>
              <a:t>using secret to record database password</a:t>
            </a:r>
          </a:p>
          <a:p>
            <a:pPr algn="l" marL="323850" indent="-161925" lvl="1">
              <a:lnSpc>
                <a:spcPts val="2100"/>
              </a:lnSpc>
              <a:buFont typeface="Arial"/>
              <a:buChar char="•"/>
            </a:pPr>
            <a:r>
              <a:rPr lang="en-US" sz="1500" spc="-15">
                <a:solidFill>
                  <a:srgbClr val="000000"/>
                </a:solidFill>
                <a:latin typeface="Assistant"/>
                <a:ea typeface="Assistant"/>
                <a:cs typeface="Assistant"/>
                <a:sym typeface="Assistant"/>
              </a:rPr>
              <a:t>Using initial-Container to set worker nodes for coordinator and create database tables at the first time.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41306">
            <a:off x="-2034775" y="4670550"/>
            <a:ext cx="4069550" cy="3891507"/>
          </a:xfrm>
          <a:custGeom>
            <a:avLst/>
            <a:gdLst/>
            <a:ahLst/>
            <a:cxnLst/>
            <a:rect r="r" b="b" t="t" l="l"/>
            <a:pathLst>
              <a:path h="3891507" w="4069550">
                <a:moveTo>
                  <a:pt x="0" y="0"/>
                </a:moveTo>
                <a:lnTo>
                  <a:pt x="4069550" y="0"/>
                </a:lnTo>
                <a:lnTo>
                  <a:pt x="4069550" y="3891507"/>
                </a:lnTo>
                <a:lnTo>
                  <a:pt x="0" y="3891507"/>
                </a:lnTo>
                <a:lnTo>
                  <a:pt x="0" y="0"/>
                </a:lnTo>
                <a:close/>
              </a:path>
            </a:pathLst>
          </a:custGeom>
          <a:blipFill>
            <a:blip r:embed="rId2"/>
            <a:stretch>
              <a:fillRect l="0" t="0" r="0" b="0"/>
            </a:stretch>
          </a:blipFill>
        </p:spPr>
      </p:sp>
      <p:sp>
        <p:nvSpPr>
          <p:cNvPr name="Freeform 3" id="3"/>
          <p:cNvSpPr/>
          <p:nvPr/>
        </p:nvSpPr>
        <p:spPr>
          <a:xfrm flipH="false" flipV="false" rot="9440951">
            <a:off x="-716899" y="223696"/>
            <a:ext cx="1433798" cy="1358524"/>
          </a:xfrm>
          <a:custGeom>
            <a:avLst/>
            <a:gdLst/>
            <a:ahLst/>
            <a:cxnLst/>
            <a:rect r="r" b="b" t="t" l="l"/>
            <a:pathLst>
              <a:path h="1358524" w="1433798">
                <a:moveTo>
                  <a:pt x="0" y="0"/>
                </a:moveTo>
                <a:lnTo>
                  <a:pt x="1433798" y="0"/>
                </a:lnTo>
                <a:lnTo>
                  <a:pt x="1433798" y="1358523"/>
                </a:lnTo>
                <a:lnTo>
                  <a:pt x="0" y="1358523"/>
                </a:lnTo>
                <a:lnTo>
                  <a:pt x="0" y="0"/>
                </a:lnTo>
                <a:close/>
              </a:path>
            </a:pathLst>
          </a:custGeom>
          <a:blipFill>
            <a:blip r:embed="rId3"/>
            <a:stretch>
              <a:fillRect l="0" t="0" r="0" b="0"/>
            </a:stretch>
          </a:blipFill>
        </p:spPr>
      </p:sp>
      <p:sp>
        <p:nvSpPr>
          <p:cNvPr name="Freeform 4" id="4"/>
          <p:cNvSpPr/>
          <p:nvPr/>
        </p:nvSpPr>
        <p:spPr>
          <a:xfrm flipH="false" flipV="false" rot="0">
            <a:off x="5828426" y="3583381"/>
            <a:ext cx="2577450" cy="2767368"/>
          </a:xfrm>
          <a:custGeom>
            <a:avLst/>
            <a:gdLst/>
            <a:ahLst/>
            <a:cxnLst/>
            <a:rect r="r" b="b" t="t" l="l"/>
            <a:pathLst>
              <a:path h="2767368" w="2577450">
                <a:moveTo>
                  <a:pt x="0" y="0"/>
                </a:moveTo>
                <a:lnTo>
                  <a:pt x="2577450" y="0"/>
                </a:lnTo>
                <a:lnTo>
                  <a:pt x="2577450" y="2767368"/>
                </a:lnTo>
                <a:lnTo>
                  <a:pt x="0" y="2767368"/>
                </a:lnTo>
                <a:lnTo>
                  <a:pt x="0" y="0"/>
                </a:lnTo>
                <a:close/>
              </a:path>
            </a:pathLst>
          </a:custGeom>
          <a:blipFill>
            <a:blip r:embed="rId4"/>
            <a:stretch>
              <a:fillRect l="0" t="0" r="0" b="0"/>
            </a:stretch>
          </a:blipFill>
        </p:spPr>
      </p:sp>
      <p:sp>
        <p:nvSpPr>
          <p:cNvPr name="Freeform 5" id="5"/>
          <p:cNvSpPr/>
          <p:nvPr/>
        </p:nvSpPr>
        <p:spPr>
          <a:xfrm flipH="false" flipV="false" rot="0">
            <a:off x="731520" y="3951978"/>
            <a:ext cx="4309585" cy="1971865"/>
          </a:xfrm>
          <a:custGeom>
            <a:avLst/>
            <a:gdLst/>
            <a:ahLst/>
            <a:cxnLst/>
            <a:rect r="r" b="b" t="t" l="l"/>
            <a:pathLst>
              <a:path h="1971865" w="4309585">
                <a:moveTo>
                  <a:pt x="0" y="0"/>
                </a:moveTo>
                <a:lnTo>
                  <a:pt x="4309585" y="0"/>
                </a:lnTo>
                <a:lnTo>
                  <a:pt x="4309585" y="1971865"/>
                </a:lnTo>
                <a:lnTo>
                  <a:pt x="0" y="1971865"/>
                </a:lnTo>
                <a:lnTo>
                  <a:pt x="0" y="0"/>
                </a:lnTo>
                <a:close/>
              </a:path>
            </a:pathLst>
          </a:custGeom>
          <a:blipFill>
            <a:blip r:embed="rId5"/>
            <a:stretch>
              <a:fillRect l="0" t="0" r="-4534" b="0"/>
            </a:stretch>
          </a:blipFill>
        </p:spPr>
      </p:sp>
      <p:sp>
        <p:nvSpPr>
          <p:cNvPr name="Freeform 6" id="6"/>
          <p:cNvSpPr/>
          <p:nvPr/>
        </p:nvSpPr>
        <p:spPr>
          <a:xfrm flipH="false" flipV="false" rot="0">
            <a:off x="796730" y="6503416"/>
            <a:ext cx="8290560" cy="811784"/>
          </a:xfrm>
          <a:custGeom>
            <a:avLst/>
            <a:gdLst/>
            <a:ahLst/>
            <a:cxnLst/>
            <a:rect r="r" b="b" t="t" l="l"/>
            <a:pathLst>
              <a:path h="811784" w="8290560">
                <a:moveTo>
                  <a:pt x="0" y="0"/>
                </a:moveTo>
                <a:lnTo>
                  <a:pt x="8290560" y="0"/>
                </a:lnTo>
                <a:lnTo>
                  <a:pt x="8290560" y="811784"/>
                </a:lnTo>
                <a:lnTo>
                  <a:pt x="0" y="811784"/>
                </a:lnTo>
                <a:lnTo>
                  <a:pt x="0" y="0"/>
                </a:lnTo>
                <a:close/>
              </a:path>
            </a:pathLst>
          </a:custGeom>
          <a:blipFill>
            <a:blip r:embed="rId6"/>
            <a:stretch>
              <a:fillRect l="0" t="0" r="0" b="0"/>
            </a:stretch>
          </a:blipFill>
        </p:spPr>
      </p:sp>
      <p:sp>
        <p:nvSpPr>
          <p:cNvPr name="Freeform 7" id="7"/>
          <p:cNvSpPr/>
          <p:nvPr/>
        </p:nvSpPr>
        <p:spPr>
          <a:xfrm flipH="false" flipV="false" rot="0">
            <a:off x="5350878" y="1109345"/>
            <a:ext cx="4070345" cy="2321369"/>
          </a:xfrm>
          <a:custGeom>
            <a:avLst/>
            <a:gdLst/>
            <a:ahLst/>
            <a:cxnLst/>
            <a:rect r="r" b="b" t="t" l="l"/>
            <a:pathLst>
              <a:path h="2321369" w="4070345">
                <a:moveTo>
                  <a:pt x="0" y="0"/>
                </a:moveTo>
                <a:lnTo>
                  <a:pt x="4070345" y="0"/>
                </a:lnTo>
                <a:lnTo>
                  <a:pt x="4070345" y="2321369"/>
                </a:lnTo>
                <a:lnTo>
                  <a:pt x="0" y="2321369"/>
                </a:lnTo>
                <a:lnTo>
                  <a:pt x="0" y="0"/>
                </a:lnTo>
                <a:close/>
              </a:path>
            </a:pathLst>
          </a:custGeom>
          <a:blipFill>
            <a:blip r:embed="rId7"/>
            <a:stretch>
              <a:fillRect l="0" t="0" r="0" b="0"/>
            </a:stretch>
          </a:blipFill>
        </p:spPr>
      </p:sp>
      <p:sp>
        <p:nvSpPr>
          <p:cNvPr name="TextBox 8" id="8"/>
          <p:cNvSpPr txBox="true"/>
          <p:nvPr/>
        </p:nvSpPr>
        <p:spPr>
          <a:xfrm rot="0">
            <a:off x="370465" y="1088390"/>
            <a:ext cx="5031695" cy="2657475"/>
          </a:xfrm>
          <a:prstGeom prst="rect">
            <a:avLst/>
          </a:prstGeom>
        </p:spPr>
        <p:txBody>
          <a:bodyPr anchor="t" rtlCol="false" tIns="0" lIns="0" bIns="0" rIns="0">
            <a:spAutoFit/>
          </a:bodyPr>
          <a:lstStyle/>
          <a:p>
            <a:pPr algn="l" marL="323850" indent="-161925" lvl="1">
              <a:lnSpc>
                <a:spcPts val="2100"/>
              </a:lnSpc>
              <a:buFont typeface="Arial"/>
              <a:buChar char="•"/>
            </a:pPr>
            <a:r>
              <a:rPr lang="en-US" sz="1500" spc="-15">
                <a:solidFill>
                  <a:srgbClr val="000000"/>
                </a:solidFill>
                <a:latin typeface="Assistant Bold"/>
                <a:ea typeface="Assistant Bold"/>
                <a:cs typeface="Assistant Bold"/>
                <a:sym typeface="Assistant Bold"/>
              </a:rPr>
              <a:t>Mirror Message Queue</a:t>
            </a:r>
          </a:p>
          <a:p>
            <a:pPr algn="l" marL="647700" indent="-215900" lvl="2">
              <a:lnSpc>
                <a:spcPts val="2100"/>
              </a:lnSpc>
              <a:buFont typeface="Arial"/>
              <a:buChar char="⚬"/>
            </a:pPr>
            <a:r>
              <a:rPr lang="en-US" sz="1500" spc="-15">
                <a:solidFill>
                  <a:srgbClr val="000000"/>
                </a:solidFill>
                <a:latin typeface="Assistant"/>
                <a:ea typeface="Assistant"/>
                <a:cs typeface="Assistant"/>
                <a:sym typeface="Assistant"/>
              </a:rPr>
              <a:t>Deploy mirror message queue services on multiple nodes according to the Pod Anti Affinity policy so that back-end services from any node can quickly obtain messages.</a:t>
            </a:r>
          </a:p>
          <a:p>
            <a:pPr algn="l" marL="323850" indent="-161925" lvl="1">
              <a:lnSpc>
                <a:spcPts val="2100"/>
              </a:lnSpc>
              <a:buFont typeface="Arial"/>
              <a:buChar char="•"/>
            </a:pPr>
            <a:r>
              <a:rPr lang="en-US" sz="1500" spc="-15">
                <a:solidFill>
                  <a:srgbClr val="000000"/>
                </a:solidFill>
                <a:latin typeface="Assistant Bold"/>
                <a:ea typeface="Assistant Bold"/>
                <a:cs typeface="Assistant Bold"/>
                <a:sym typeface="Assistant Bold"/>
              </a:rPr>
              <a:t>PodAntiAffinity</a:t>
            </a:r>
          </a:p>
          <a:p>
            <a:pPr algn="l" marL="647700" indent="-215900" lvl="2">
              <a:lnSpc>
                <a:spcPts val="2100"/>
              </a:lnSpc>
              <a:buFont typeface="Arial"/>
              <a:buChar char="⚬"/>
            </a:pPr>
            <a:r>
              <a:rPr lang="en-US" sz="1500" spc="-15">
                <a:solidFill>
                  <a:srgbClr val="000000"/>
                </a:solidFill>
                <a:latin typeface="Assistant"/>
                <a:ea typeface="Assistant"/>
                <a:cs typeface="Assistant"/>
                <a:sym typeface="Assistant"/>
              </a:rPr>
              <a:t>ensures high availability and fault tolerance by preventing pods with same labels from being scheduled on the same node, thereby reducing the risk of simultaneous failures and efficiency.</a:t>
            </a:r>
          </a:p>
        </p:txBody>
      </p:sp>
      <p:sp>
        <p:nvSpPr>
          <p:cNvPr name="TextBox 9" id="9"/>
          <p:cNvSpPr txBox="true"/>
          <p:nvPr/>
        </p:nvSpPr>
        <p:spPr>
          <a:xfrm rot="0">
            <a:off x="4016029" y="353695"/>
            <a:ext cx="7469788" cy="755650"/>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RabbitMQ-cluster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1399641" y="5989040"/>
            <a:ext cx="2799283" cy="2652320"/>
          </a:xfrm>
          <a:custGeom>
            <a:avLst/>
            <a:gdLst/>
            <a:ahLst/>
            <a:cxnLst/>
            <a:rect r="r" b="b" t="t" l="l"/>
            <a:pathLst>
              <a:path h="2652320" w="2799283">
                <a:moveTo>
                  <a:pt x="0" y="0"/>
                </a:moveTo>
                <a:lnTo>
                  <a:pt x="2799282" y="0"/>
                </a:lnTo>
                <a:lnTo>
                  <a:pt x="2799282" y="2652320"/>
                </a:lnTo>
                <a:lnTo>
                  <a:pt x="0" y="2652320"/>
                </a:lnTo>
                <a:lnTo>
                  <a:pt x="0" y="0"/>
                </a:lnTo>
                <a:close/>
              </a:path>
            </a:pathLst>
          </a:custGeom>
          <a:blipFill>
            <a:blip r:embed="rId2"/>
            <a:stretch>
              <a:fillRect l="0" t="0" r="0" b="0"/>
            </a:stretch>
          </a:blipFill>
        </p:spPr>
      </p:sp>
      <p:sp>
        <p:nvSpPr>
          <p:cNvPr name="Freeform 3" id="3"/>
          <p:cNvSpPr/>
          <p:nvPr/>
        </p:nvSpPr>
        <p:spPr>
          <a:xfrm flipH="false" flipV="false" rot="313119">
            <a:off x="7730519" y="-980388"/>
            <a:ext cx="3312451" cy="3167532"/>
          </a:xfrm>
          <a:custGeom>
            <a:avLst/>
            <a:gdLst/>
            <a:ahLst/>
            <a:cxnLst/>
            <a:rect r="r" b="b" t="t" l="l"/>
            <a:pathLst>
              <a:path h="3167532" w="3312451">
                <a:moveTo>
                  <a:pt x="0" y="0"/>
                </a:moveTo>
                <a:lnTo>
                  <a:pt x="3312452" y="0"/>
                </a:lnTo>
                <a:lnTo>
                  <a:pt x="3312452" y="3167532"/>
                </a:lnTo>
                <a:lnTo>
                  <a:pt x="0" y="3167532"/>
                </a:lnTo>
                <a:lnTo>
                  <a:pt x="0" y="0"/>
                </a:lnTo>
                <a:close/>
              </a:path>
            </a:pathLst>
          </a:custGeom>
          <a:blipFill>
            <a:blip r:embed="rId3"/>
            <a:stretch>
              <a:fillRect l="0" t="0" r="0" b="0"/>
            </a:stretch>
          </a:blipFill>
        </p:spPr>
      </p:sp>
      <p:sp>
        <p:nvSpPr>
          <p:cNvPr name="Freeform 4" id="4"/>
          <p:cNvSpPr/>
          <p:nvPr/>
        </p:nvSpPr>
        <p:spPr>
          <a:xfrm flipH="false" flipV="false" rot="0">
            <a:off x="5568023" y="735474"/>
            <a:ext cx="3454057" cy="2926080"/>
          </a:xfrm>
          <a:custGeom>
            <a:avLst/>
            <a:gdLst/>
            <a:ahLst/>
            <a:cxnLst/>
            <a:rect r="r" b="b" t="t" l="l"/>
            <a:pathLst>
              <a:path h="2926080" w="3454057">
                <a:moveTo>
                  <a:pt x="0" y="0"/>
                </a:moveTo>
                <a:lnTo>
                  <a:pt x="3454057" y="0"/>
                </a:lnTo>
                <a:lnTo>
                  <a:pt x="3454057" y="2926080"/>
                </a:lnTo>
                <a:lnTo>
                  <a:pt x="0" y="2926080"/>
                </a:lnTo>
                <a:lnTo>
                  <a:pt x="0" y="0"/>
                </a:lnTo>
                <a:close/>
              </a:path>
            </a:pathLst>
          </a:custGeom>
          <a:blipFill>
            <a:blip r:embed="rId4"/>
            <a:stretch>
              <a:fillRect l="0" t="0" r="0" b="0"/>
            </a:stretch>
          </a:blipFill>
        </p:spPr>
      </p:sp>
      <p:sp>
        <p:nvSpPr>
          <p:cNvPr name="Freeform 5" id="5"/>
          <p:cNvSpPr/>
          <p:nvPr/>
        </p:nvSpPr>
        <p:spPr>
          <a:xfrm flipH="false" flipV="false" rot="0">
            <a:off x="731520" y="3955443"/>
            <a:ext cx="7573941" cy="2628237"/>
          </a:xfrm>
          <a:custGeom>
            <a:avLst/>
            <a:gdLst/>
            <a:ahLst/>
            <a:cxnLst/>
            <a:rect r="r" b="b" t="t" l="l"/>
            <a:pathLst>
              <a:path h="2628237" w="7573941">
                <a:moveTo>
                  <a:pt x="0" y="0"/>
                </a:moveTo>
                <a:lnTo>
                  <a:pt x="7573941" y="0"/>
                </a:lnTo>
                <a:lnTo>
                  <a:pt x="7573941" y="2628237"/>
                </a:lnTo>
                <a:lnTo>
                  <a:pt x="0" y="2628237"/>
                </a:lnTo>
                <a:lnTo>
                  <a:pt x="0" y="0"/>
                </a:lnTo>
                <a:close/>
              </a:path>
            </a:pathLst>
          </a:custGeom>
          <a:blipFill>
            <a:blip r:embed="rId5"/>
            <a:stretch>
              <a:fillRect l="0" t="0" r="0" b="0"/>
            </a:stretch>
          </a:blipFill>
        </p:spPr>
      </p:sp>
      <p:sp>
        <p:nvSpPr>
          <p:cNvPr name="TextBox 6" id="6"/>
          <p:cNvSpPr txBox="true"/>
          <p:nvPr/>
        </p:nvSpPr>
        <p:spPr>
          <a:xfrm rot="0">
            <a:off x="828572" y="1774521"/>
            <a:ext cx="4048228" cy="1864995"/>
          </a:xfrm>
          <a:prstGeom prst="rect">
            <a:avLst/>
          </a:prstGeom>
        </p:spPr>
        <p:txBody>
          <a:bodyPr anchor="t" rtlCol="false" tIns="0" lIns="0" bIns="0" rIns="0">
            <a:spAutoFit/>
          </a:bodyPr>
          <a:lstStyle/>
          <a:p>
            <a:pPr algn="l" marL="323850" indent="-161925" lvl="1">
              <a:lnSpc>
                <a:spcPts val="2100"/>
              </a:lnSpc>
              <a:buFont typeface="Arial"/>
              <a:buChar char="•"/>
            </a:pPr>
            <a:r>
              <a:rPr lang="en-US" sz="1500" spc="-15">
                <a:solidFill>
                  <a:srgbClr val="000000"/>
                </a:solidFill>
                <a:latin typeface="Assistant Bold"/>
                <a:ea typeface="Assistant Bold"/>
                <a:cs typeface="Assistant Bold"/>
                <a:sym typeface="Assistant Bold"/>
              </a:rPr>
              <a:t>Cache Storage</a:t>
            </a:r>
          </a:p>
          <a:p>
            <a:pPr algn="l" marL="647700" indent="-215900" lvl="2">
              <a:lnSpc>
                <a:spcPts val="2100"/>
              </a:lnSpc>
              <a:buFont typeface="Arial"/>
              <a:buChar char="⚬"/>
            </a:pPr>
            <a:r>
              <a:rPr lang="en-US" sz="1500" spc="-15">
                <a:solidFill>
                  <a:srgbClr val="000000"/>
                </a:solidFill>
                <a:latin typeface="Assistant"/>
                <a:ea typeface="Assistant"/>
                <a:cs typeface="Assistant"/>
                <a:sym typeface="Assistant"/>
              </a:rPr>
              <a:t>implementing public cache storage between multiple pods, improves the efficiency of commonly used data acquisition, and solves the problem of slow storage acquisition from cloud services.</a:t>
            </a:r>
          </a:p>
          <a:p>
            <a:pPr algn="l">
              <a:lnSpc>
                <a:spcPts val="2100"/>
              </a:lnSpc>
              <a:spcBef>
                <a:spcPct val="0"/>
              </a:spcBef>
            </a:pPr>
          </a:p>
        </p:txBody>
      </p:sp>
      <p:sp>
        <p:nvSpPr>
          <p:cNvPr name="TextBox 7" id="7"/>
          <p:cNvSpPr txBox="true"/>
          <p:nvPr/>
        </p:nvSpPr>
        <p:spPr>
          <a:xfrm rot="0">
            <a:off x="731520" y="731520"/>
            <a:ext cx="7469788" cy="755650"/>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Redis-cluster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41306">
            <a:off x="-2034775" y="4670550"/>
            <a:ext cx="4069550" cy="3891507"/>
          </a:xfrm>
          <a:custGeom>
            <a:avLst/>
            <a:gdLst/>
            <a:ahLst/>
            <a:cxnLst/>
            <a:rect r="r" b="b" t="t" l="l"/>
            <a:pathLst>
              <a:path h="3891507" w="4069550">
                <a:moveTo>
                  <a:pt x="0" y="0"/>
                </a:moveTo>
                <a:lnTo>
                  <a:pt x="4069550" y="0"/>
                </a:lnTo>
                <a:lnTo>
                  <a:pt x="4069550" y="3891507"/>
                </a:lnTo>
                <a:lnTo>
                  <a:pt x="0" y="3891507"/>
                </a:lnTo>
                <a:lnTo>
                  <a:pt x="0" y="0"/>
                </a:lnTo>
                <a:close/>
              </a:path>
            </a:pathLst>
          </a:custGeom>
          <a:blipFill>
            <a:blip r:embed="rId2"/>
            <a:stretch>
              <a:fillRect l="0" t="0" r="0" b="0"/>
            </a:stretch>
          </a:blipFill>
        </p:spPr>
      </p:sp>
      <p:sp>
        <p:nvSpPr>
          <p:cNvPr name="Freeform 3" id="3"/>
          <p:cNvSpPr/>
          <p:nvPr/>
        </p:nvSpPr>
        <p:spPr>
          <a:xfrm flipH="false" flipV="false" rot="9440951">
            <a:off x="-716899" y="223696"/>
            <a:ext cx="1433798" cy="1358524"/>
          </a:xfrm>
          <a:custGeom>
            <a:avLst/>
            <a:gdLst/>
            <a:ahLst/>
            <a:cxnLst/>
            <a:rect r="r" b="b" t="t" l="l"/>
            <a:pathLst>
              <a:path h="1358524" w="1433798">
                <a:moveTo>
                  <a:pt x="0" y="0"/>
                </a:moveTo>
                <a:lnTo>
                  <a:pt x="1433798" y="0"/>
                </a:lnTo>
                <a:lnTo>
                  <a:pt x="1433798" y="1358523"/>
                </a:lnTo>
                <a:lnTo>
                  <a:pt x="0" y="1358523"/>
                </a:lnTo>
                <a:lnTo>
                  <a:pt x="0" y="0"/>
                </a:lnTo>
                <a:close/>
              </a:path>
            </a:pathLst>
          </a:custGeom>
          <a:blipFill>
            <a:blip r:embed="rId3"/>
            <a:stretch>
              <a:fillRect l="0" t="0" r="0" b="0"/>
            </a:stretch>
          </a:blipFill>
        </p:spPr>
      </p:sp>
      <p:sp>
        <p:nvSpPr>
          <p:cNvPr name="Freeform 4" id="4"/>
          <p:cNvSpPr/>
          <p:nvPr/>
        </p:nvSpPr>
        <p:spPr>
          <a:xfrm flipH="false" flipV="false" rot="0">
            <a:off x="4876800" y="2198519"/>
            <a:ext cx="4145280" cy="2419807"/>
          </a:xfrm>
          <a:custGeom>
            <a:avLst/>
            <a:gdLst/>
            <a:ahLst/>
            <a:cxnLst/>
            <a:rect r="r" b="b" t="t" l="l"/>
            <a:pathLst>
              <a:path h="2419807" w="4145280">
                <a:moveTo>
                  <a:pt x="0" y="0"/>
                </a:moveTo>
                <a:lnTo>
                  <a:pt x="4145280" y="0"/>
                </a:lnTo>
                <a:lnTo>
                  <a:pt x="4145280" y="2419807"/>
                </a:lnTo>
                <a:lnTo>
                  <a:pt x="0" y="2419807"/>
                </a:lnTo>
                <a:lnTo>
                  <a:pt x="0" y="0"/>
                </a:lnTo>
                <a:close/>
              </a:path>
            </a:pathLst>
          </a:custGeom>
          <a:blipFill>
            <a:blip r:embed="rId4"/>
            <a:stretch>
              <a:fillRect l="0" t="0" r="0" b="0"/>
            </a:stretch>
          </a:blipFill>
        </p:spPr>
      </p:sp>
      <p:sp>
        <p:nvSpPr>
          <p:cNvPr name="Freeform 5" id="5"/>
          <p:cNvSpPr/>
          <p:nvPr/>
        </p:nvSpPr>
        <p:spPr>
          <a:xfrm flipH="false" flipV="false" rot="0">
            <a:off x="731520" y="3512165"/>
            <a:ext cx="4902614" cy="2726553"/>
          </a:xfrm>
          <a:custGeom>
            <a:avLst/>
            <a:gdLst/>
            <a:ahLst/>
            <a:cxnLst/>
            <a:rect r="r" b="b" t="t" l="l"/>
            <a:pathLst>
              <a:path h="2726553" w="4902614">
                <a:moveTo>
                  <a:pt x="0" y="0"/>
                </a:moveTo>
                <a:lnTo>
                  <a:pt x="4902614" y="0"/>
                </a:lnTo>
                <a:lnTo>
                  <a:pt x="4902614" y="2726552"/>
                </a:lnTo>
                <a:lnTo>
                  <a:pt x="0" y="2726552"/>
                </a:lnTo>
                <a:lnTo>
                  <a:pt x="0" y="0"/>
                </a:lnTo>
                <a:close/>
              </a:path>
            </a:pathLst>
          </a:custGeom>
          <a:blipFill>
            <a:blip r:embed="rId5"/>
            <a:stretch>
              <a:fillRect l="0" t="0" r="0" b="0"/>
            </a:stretch>
          </a:blipFill>
        </p:spPr>
      </p:sp>
      <p:sp>
        <p:nvSpPr>
          <p:cNvPr name="Freeform 6" id="6"/>
          <p:cNvSpPr/>
          <p:nvPr/>
        </p:nvSpPr>
        <p:spPr>
          <a:xfrm flipH="false" flipV="false" rot="0">
            <a:off x="4364327" y="4684997"/>
            <a:ext cx="4462122" cy="2494891"/>
          </a:xfrm>
          <a:custGeom>
            <a:avLst/>
            <a:gdLst/>
            <a:ahLst/>
            <a:cxnLst/>
            <a:rect r="r" b="b" t="t" l="l"/>
            <a:pathLst>
              <a:path h="2494891" w="4462122">
                <a:moveTo>
                  <a:pt x="0" y="0"/>
                </a:moveTo>
                <a:lnTo>
                  <a:pt x="4462122" y="0"/>
                </a:lnTo>
                <a:lnTo>
                  <a:pt x="4462122" y="2494892"/>
                </a:lnTo>
                <a:lnTo>
                  <a:pt x="0" y="2494892"/>
                </a:lnTo>
                <a:lnTo>
                  <a:pt x="0" y="0"/>
                </a:lnTo>
                <a:close/>
              </a:path>
            </a:pathLst>
          </a:custGeom>
          <a:blipFill>
            <a:blip r:embed="rId6"/>
            <a:stretch>
              <a:fillRect l="-3017" t="-667" r="0" b="-667"/>
            </a:stretch>
          </a:blipFill>
        </p:spPr>
      </p:sp>
      <p:sp>
        <p:nvSpPr>
          <p:cNvPr name="TextBox 7" id="7"/>
          <p:cNvSpPr txBox="true"/>
          <p:nvPr/>
        </p:nvSpPr>
        <p:spPr>
          <a:xfrm rot="0">
            <a:off x="619731" y="1360160"/>
            <a:ext cx="4048228" cy="1872615"/>
          </a:xfrm>
          <a:prstGeom prst="rect">
            <a:avLst/>
          </a:prstGeom>
        </p:spPr>
        <p:txBody>
          <a:bodyPr anchor="t" rtlCol="false" tIns="0" lIns="0" bIns="0" rIns="0">
            <a:spAutoFit/>
          </a:bodyPr>
          <a:lstStyle/>
          <a:p>
            <a:pPr algn="l" marL="323850" indent="-161925" lvl="1">
              <a:lnSpc>
                <a:spcPts val="2100"/>
              </a:lnSpc>
              <a:buFont typeface="Arial"/>
              <a:buChar char="•"/>
            </a:pPr>
            <a:r>
              <a:rPr lang="en-US" sz="1500" spc="-15">
                <a:solidFill>
                  <a:srgbClr val="000000"/>
                </a:solidFill>
                <a:latin typeface="Assistant Bold"/>
                <a:ea typeface="Assistant Bold"/>
                <a:cs typeface="Assistant Bold"/>
                <a:sym typeface="Assistant Bold"/>
              </a:rPr>
              <a:t>Preconfigured Grafana Dashboards</a:t>
            </a:r>
          </a:p>
          <a:p>
            <a:pPr algn="l" marL="647700" indent="-215900" lvl="2">
              <a:lnSpc>
                <a:spcPts val="2100"/>
              </a:lnSpc>
              <a:buFont typeface="Arial"/>
              <a:buChar char="⚬"/>
            </a:pPr>
            <a:r>
              <a:rPr lang="en-US" sz="1500" spc="-15">
                <a:solidFill>
                  <a:srgbClr val="000000"/>
                </a:solidFill>
                <a:latin typeface="Assistant"/>
                <a:ea typeface="Assistant"/>
                <a:cs typeface="Assistant"/>
                <a:sym typeface="Assistant"/>
              </a:rPr>
              <a:t>Intuitive interface provides convenience for operation and maintenance personnel</a:t>
            </a:r>
          </a:p>
          <a:p>
            <a:pPr algn="l" marL="323850" indent="-161925" lvl="1">
              <a:lnSpc>
                <a:spcPts val="2100"/>
              </a:lnSpc>
              <a:buFont typeface="Arial"/>
              <a:buChar char="•"/>
            </a:pPr>
            <a:r>
              <a:rPr lang="en-US" sz="1500" spc="-15">
                <a:solidFill>
                  <a:srgbClr val="000000"/>
                </a:solidFill>
                <a:latin typeface="Assistant Bold"/>
                <a:ea typeface="Assistant Bold"/>
                <a:cs typeface="Assistant Bold"/>
                <a:sym typeface="Assistant Bold"/>
              </a:rPr>
              <a:t>Customized Alerting Rules</a:t>
            </a:r>
          </a:p>
          <a:p>
            <a:pPr algn="l" marL="647700" indent="-215900" lvl="2">
              <a:lnSpc>
                <a:spcPts val="2100"/>
              </a:lnSpc>
              <a:buFont typeface="Arial"/>
              <a:buChar char="⚬"/>
            </a:pPr>
            <a:r>
              <a:rPr lang="en-US" sz="1500" spc="-15">
                <a:solidFill>
                  <a:srgbClr val="000000"/>
                </a:solidFill>
                <a:latin typeface="Assistant"/>
                <a:ea typeface="Assistant"/>
                <a:cs typeface="Assistant"/>
                <a:sym typeface="Assistant"/>
              </a:rPr>
              <a:t>customized mechanism to facilitate operation and maintenance personnel to respond quickly to special situations.</a:t>
            </a:r>
          </a:p>
        </p:txBody>
      </p:sp>
      <p:sp>
        <p:nvSpPr>
          <p:cNvPr name="TextBox 8" id="8"/>
          <p:cNvSpPr txBox="true"/>
          <p:nvPr/>
        </p:nvSpPr>
        <p:spPr>
          <a:xfrm rot="0">
            <a:off x="2026411" y="353695"/>
            <a:ext cx="7469788" cy="755650"/>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Kube-Prometheus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731520"/>
            <a:ext cx="7502435" cy="751201"/>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Motivation and Objective</a:t>
            </a:r>
          </a:p>
        </p:txBody>
      </p:sp>
      <p:sp>
        <p:nvSpPr>
          <p:cNvPr name="Freeform 3" id="3"/>
          <p:cNvSpPr/>
          <p:nvPr/>
        </p:nvSpPr>
        <p:spPr>
          <a:xfrm flipH="false" flipV="false" rot="-10141306">
            <a:off x="-2034775" y="4670550"/>
            <a:ext cx="4069550" cy="3891507"/>
          </a:xfrm>
          <a:custGeom>
            <a:avLst/>
            <a:gdLst/>
            <a:ahLst/>
            <a:cxnLst/>
            <a:rect r="r" b="b" t="t" l="l"/>
            <a:pathLst>
              <a:path h="3891507" w="4069550">
                <a:moveTo>
                  <a:pt x="0" y="0"/>
                </a:moveTo>
                <a:lnTo>
                  <a:pt x="4069550" y="0"/>
                </a:lnTo>
                <a:lnTo>
                  <a:pt x="4069550" y="3891507"/>
                </a:lnTo>
                <a:lnTo>
                  <a:pt x="0" y="3891507"/>
                </a:lnTo>
                <a:lnTo>
                  <a:pt x="0" y="0"/>
                </a:lnTo>
                <a:close/>
              </a:path>
            </a:pathLst>
          </a:custGeom>
          <a:blipFill>
            <a:blip r:embed="rId2"/>
            <a:stretch>
              <a:fillRect l="0" t="0" r="0" b="0"/>
            </a:stretch>
          </a:blipFill>
        </p:spPr>
      </p:sp>
      <p:sp>
        <p:nvSpPr>
          <p:cNvPr name="Freeform 4" id="4"/>
          <p:cNvSpPr/>
          <p:nvPr/>
        </p:nvSpPr>
        <p:spPr>
          <a:xfrm flipH="false" flipV="false" rot="9440951">
            <a:off x="-716899" y="223696"/>
            <a:ext cx="1433798" cy="1358524"/>
          </a:xfrm>
          <a:custGeom>
            <a:avLst/>
            <a:gdLst/>
            <a:ahLst/>
            <a:cxnLst/>
            <a:rect r="r" b="b" t="t" l="l"/>
            <a:pathLst>
              <a:path h="1358524" w="1433798">
                <a:moveTo>
                  <a:pt x="0" y="0"/>
                </a:moveTo>
                <a:lnTo>
                  <a:pt x="1433798" y="0"/>
                </a:lnTo>
                <a:lnTo>
                  <a:pt x="1433798" y="1358523"/>
                </a:lnTo>
                <a:lnTo>
                  <a:pt x="0" y="1358523"/>
                </a:lnTo>
                <a:lnTo>
                  <a:pt x="0" y="0"/>
                </a:lnTo>
                <a:close/>
              </a:path>
            </a:pathLst>
          </a:custGeom>
          <a:blipFill>
            <a:blip r:embed="rId3"/>
            <a:stretch>
              <a:fillRect l="0" t="0" r="0" b="0"/>
            </a:stretch>
          </a:blipFill>
        </p:spPr>
      </p:sp>
      <p:sp>
        <p:nvSpPr>
          <p:cNvPr name="TextBox 5" id="5"/>
          <p:cNvSpPr txBox="true"/>
          <p:nvPr/>
        </p:nvSpPr>
        <p:spPr>
          <a:xfrm rot="0">
            <a:off x="731520" y="1717140"/>
            <a:ext cx="7622813" cy="3365654"/>
          </a:xfrm>
          <a:prstGeom prst="rect">
            <a:avLst/>
          </a:prstGeom>
        </p:spPr>
        <p:txBody>
          <a:bodyPr anchor="t" rtlCol="false" tIns="0" lIns="0" bIns="0" rIns="0">
            <a:spAutoFit/>
          </a:bodyPr>
          <a:lstStyle/>
          <a:p>
            <a:pPr algn="l">
              <a:lnSpc>
                <a:spcPts val="2692"/>
              </a:lnSpc>
            </a:pPr>
            <a:r>
              <a:rPr lang="en-US" sz="2055">
                <a:solidFill>
                  <a:srgbClr val="000000"/>
                </a:solidFill>
                <a:latin typeface="Assistant"/>
                <a:ea typeface="Assistant"/>
                <a:cs typeface="Assistant"/>
                <a:sym typeface="Assistant"/>
              </a:rPr>
              <a:t>       When our class begins, we are required to find our teammates. It is not uncommon that we tend to naturally group up with someone from the same universities because of familiarity. However, by grouping up like this, we cannot even get to know each other pretty well. Then this idea comes across us: We can design a cloud-based grouping application for this scenario! </a:t>
            </a:r>
          </a:p>
          <a:p>
            <a:pPr algn="l">
              <a:lnSpc>
                <a:spcPts val="2692"/>
              </a:lnSpc>
            </a:pPr>
          </a:p>
          <a:p>
            <a:pPr algn="l">
              <a:lnSpc>
                <a:spcPts val="2692"/>
              </a:lnSpc>
            </a:pPr>
            <a:r>
              <a:rPr lang="en-US" sz="2055">
                <a:solidFill>
                  <a:srgbClr val="000000"/>
                </a:solidFill>
                <a:latin typeface="Assistant"/>
                <a:ea typeface="Assistant"/>
                <a:cs typeface="Assistant"/>
                <a:sym typeface="Assistant"/>
              </a:rPr>
              <a:t>        We aim to design a system where you can find your  teammates based on recommendation!</a:t>
            </a:r>
          </a:p>
          <a:p>
            <a:pPr algn="l">
              <a:lnSpc>
                <a:spcPts val="2692"/>
              </a:lnSpc>
            </a:pPr>
          </a:p>
        </p:txBody>
      </p:sp>
      <p:sp>
        <p:nvSpPr>
          <p:cNvPr name="Freeform 6" id="6"/>
          <p:cNvSpPr/>
          <p:nvPr/>
        </p:nvSpPr>
        <p:spPr>
          <a:xfrm flipH="false" flipV="false" rot="0">
            <a:off x="5518143" y="4613510"/>
            <a:ext cx="3503937" cy="2305591"/>
          </a:xfrm>
          <a:custGeom>
            <a:avLst/>
            <a:gdLst/>
            <a:ahLst/>
            <a:cxnLst/>
            <a:rect r="r" b="b" t="t" l="l"/>
            <a:pathLst>
              <a:path h="2305591" w="3503937">
                <a:moveTo>
                  <a:pt x="0" y="0"/>
                </a:moveTo>
                <a:lnTo>
                  <a:pt x="3503937" y="0"/>
                </a:lnTo>
                <a:lnTo>
                  <a:pt x="3503937" y="2305591"/>
                </a:lnTo>
                <a:lnTo>
                  <a:pt x="0" y="23055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731520"/>
            <a:ext cx="7502435" cy="751201"/>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What is good for k8s</a:t>
            </a:r>
          </a:p>
        </p:txBody>
      </p:sp>
      <p:sp>
        <p:nvSpPr>
          <p:cNvPr name="Freeform 3" id="3"/>
          <p:cNvSpPr/>
          <p:nvPr/>
        </p:nvSpPr>
        <p:spPr>
          <a:xfrm flipH="false" flipV="false" rot="9440951">
            <a:off x="-716899" y="223696"/>
            <a:ext cx="1433798" cy="1358524"/>
          </a:xfrm>
          <a:custGeom>
            <a:avLst/>
            <a:gdLst/>
            <a:ahLst/>
            <a:cxnLst/>
            <a:rect r="r" b="b" t="t" l="l"/>
            <a:pathLst>
              <a:path h="1358524" w="1433798">
                <a:moveTo>
                  <a:pt x="0" y="0"/>
                </a:moveTo>
                <a:lnTo>
                  <a:pt x="1433798" y="0"/>
                </a:lnTo>
                <a:lnTo>
                  <a:pt x="1433798" y="1358523"/>
                </a:lnTo>
                <a:lnTo>
                  <a:pt x="0" y="1358523"/>
                </a:lnTo>
                <a:lnTo>
                  <a:pt x="0" y="0"/>
                </a:lnTo>
                <a:close/>
              </a:path>
            </a:pathLst>
          </a:custGeom>
          <a:blipFill>
            <a:blip r:embed="rId2"/>
            <a:stretch>
              <a:fillRect l="0" t="0" r="0" b="0"/>
            </a:stretch>
          </a:blipFill>
        </p:spPr>
      </p:sp>
      <p:sp>
        <p:nvSpPr>
          <p:cNvPr name="TextBox 4" id="4"/>
          <p:cNvSpPr txBox="true"/>
          <p:nvPr/>
        </p:nvSpPr>
        <p:spPr>
          <a:xfrm rot="0">
            <a:off x="8819643" y="1497297"/>
            <a:ext cx="618425" cy="262084"/>
          </a:xfrm>
          <a:prstGeom prst="rect">
            <a:avLst/>
          </a:prstGeom>
        </p:spPr>
        <p:txBody>
          <a:bodyPr anchor="t" rtlCol="false" tIns="0" lIns="0" bIns="0" rIns="0">
            <a:spAutoFit/>
          </a:bodyPr>
          <a:lstStyle/>
          <a:p>
            <a:pPr algn="ctr">
              <a:lnSpc>
                <a:spcPts val="2163"/>
              </a:lnSpc>
            </a:pPr>
            <a:r>
              <a:rPr lang="en-US" sz="1545">
                <a:solidFill>
                  <a:srgbClr val="FFFFFF"/>
                </a:solidFill>
                <a:latin typeface="Canva Sans Bold"/>
                <a:ea typeface="Canva Sans Bold"/>
                <a:cs typeface="Canva Sans Bold"/>
                <a:sym typeface="Canva Sans Bold"/>
              </a:rPr>
              <a:t>pvc</a:t>
            </a:r>
          </a:p>
        </p:txBody>
      </p:sp>
      <p:sp>
        <p:nvSpPr>
          <p:cNvPr name="TextBox 5" id="5"/>
          <p:cNvSpPr txBox="true"/>
          <p:nvPr/>
        </p:nvSpPr>
        <p:spPr>
          <a:xfrm rot="0">
            <a:off x="731520" y="1595002"/>
            <a:ext cx="8290560" cy="1136065"/>
          </a:xfrm>
          <a:prstGeom prst="rect">
            <a:avLst/>
          </a:prstGeom>
        </p:spPr>
        <p:txBody>
          <a:bodyPr anchor="t" rtlCol="false" tIns="0" lIns="0" bIns="0" rIns="0">
            <a:spAutoFit/>
          </a:bodyPr>
          <a:lstStyle/>
          <a:p>
            <a:pPr algn="l" marL="463763" indent="-231881" lvl="1">
              <a:lnSpc>
                <a:spcPts val="3007"/>
              </a:lnSpc>
              <a:buFont typeface="Arial"/>
              <a:buChar char="•"/>
            </a:pPr>
            <a:r>
              <a:rPr lang="en-US" sz="2148" spc="-21">
                <a:solidFill>
                  <a:srgbClr val="000000"/>
                </a:solidFill>
                <a:latin typeface="Assistant"/>
                <a:ea typeface="Assistant"/>
                <a:cs typeface="Assistant"/>
                <a:sym typeface="Assistant"/>
              </a:rPr>
              <a:t>Robustness</a:t>
            </a:r>
          </a:p>
          <a:p>
            <a:pPr algn="l" marL="463763" indent="-231881" lvl="1">
              <a:lnSpc>
                <a:spcPts val="3007"/>
              </a:lnSpc>
              <a:buFont typeface="Arial"/>
              <a:buChar char="•"/>
            </a:pPr>
            <a:r>
              <a:rPr lang="en-US" sz="2148" spc="-21">
                <a:solidFill>
                  <a:srgbClr val="000000"/>
                </a:solidFill>
                <a:latin typeface="Assistant"/>
                <a:ea typeface="Assistant"/>
                <a:cs typeface="Assistant"/>
                <a:sym typeface="Assistant"/>
              </a:rPr>
              <a:t>Easy deployment and management</a:t>
            </a:r>
          </a:p>
          <a:p>
            <a:pPr algn="l" marL="463763" indent="-231881" lvl="1">
              <a:lnSpc>
                <a:spcPts val="3007"/>
              </a:lnSpc>
              <a:buFont typeface="Arial"/>
              <a:buChar char="•"/>
            </a:pPr>
            <a:r>
              <a:rPr lang="en-US" sz="2148" spc="-21">
                <a:solidFill>
                  <a:srgbClr val="000000"/>
                </a:solidFill>
                <a:latin typeface="Assistant"/>
                <a:ea typeface="Assistant"/>
                <a:cs typeface="Assistant"/>
                <a:sym typeface="Assistant"/>
              </a:rPr>
              <a:t>CI/CD (Continuous Integration and Continuous Delivery/continuous)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3801926" y="5549695"/>
            <a:ext cx="1359473" cy="1288100"/>
          </a:xfrm>
          <a:custGeom>
            <a:avLst/>
            <a:gdLst/>
            <a:ahLst/>
            <a:cxnLst/>
            <a:rect r="r" b="b" t="t" l="l"/>
            <a:pathLst>
              <a:path h="1288100" w="1359473">
                <a:moveTo>
                  <a:pt x="0" y="0"/>
                </a:moveTo>
                <a:lnTo>
                  <a:pt x="1359472" y="0"/>
                </a:lnTo>
                <a:lnTo>
                  <a:pt x="1359472" y="1288100"/>
                </a:lnTo>
                <a:lnTo>
                  <a:pt x="0" y="1288100"/>
                </a:lnTo>
                <a:lnTo>
                  <a:pt x="0" y="0"/>
                </a:lnTo>
                <a:close/>
              </a:path>
            </a:pathLst>
          </a:custGeom>
          <a:blipFill>
            <a:blip r:embed="rId2"/>
            <a:stretch>
              <a:fillRect l="0" t="0" r="0" b="0"/>
            </a:stretch>
          </a:blipFill>
        </p:spPr>
      </p:sp>
      <p:sp>
        <p:nvSpPr>
          <p:cNvPr name="Freeform 3" id="3"/>
          <p:cNvSpPr/>
          <p:nvPr/>
        </p:nvSpPr>
        <p:spPr>
          <a:xfrm flipH="false" flipV="false" rot="-5769519">
            <a:off x="-1291712" y="447267"/>
            <a:ext cx="6142905" cy="5467185"/>
          </a:xfrm>
          <a:custGeom>
            <a:avLst/>
            <a:gdLst/>
            <a:ahLst/>
            <a:cxnLst/>
            <a:rect r="r" b="b" t="t" l="l"/>
            <a:pathLst>
              <a:path h="5467185" w="6142905">
                <a:moveTo>
                  <a:pt x="0" y="0"/>
                </a:moveTo>
                <a:lnTo>
                  <a:pt x="6142904" y="0"/>
                </a:lnTo>
                <a:lnTo>
                  <a:pt x="6142904" y="5467185"/>
                </a:lnTo>
                <a:lnTo>
                  <a:pt x="0" y="5467185"/>
                </a:lnTo>
                <a:lnTo>
                  <a:pt x="0" y="0"/>
                </a:lnTo>
                <a:close/>
              </a:path>
            </a:pathLst>
          </a:custGeom>
          <a:blipFill>
            <a:blip r:embed="rId3"/>
            <a:stretch>
              <a:fillRect l="0" t="0" r="0" b="0"/>
            </a:stretch>
          </a:blipFill>
        </p:spPr>
      </p:sp>
      <p:sp>
        <p:nvSpPr>
          <p:cNvPr name="TextBox 4" id="4"/>
          <p:cNvSpPr txBox="true"/>
          <p:nvPr/>
        </p:nvSpPr>
        <p:spPr>
          <a:xfrm rot="0">
            <a:off x="5267320" y="3083021"/>
            <a:ext cx="3754760" cy="751201"/>
          </a:xfrm>
          <a:prstGeom prst="rect">
            <a:avLst/>
          </a:prstGeom>
        </p:spPr>
        <p:txBody>
          <a:bodyPr anchor="t" rtlCol="false" tIns="0" lIns="0" bIns="0" rIns="0">
            <a:spAutoFit/>
          </a:bodyPr>
          <a:lstStyle/>
          <a:p>
            <a:pPr algn="l">
              <a:lnSpc>
                <a:spcPts val="5900"/>
              </a:lnSpc>
            </a:pPr>
            <a:r>
              <a:rPr lang="en-US" sz="5000">
                <a:solidFill>
                  <a:srgbClr val="FFFFFF"/>
                </a:solidFill>
                <a:latin typeface="HK Grotesk Bold"/>
                <a:ea typeface="HK Grotesk Bold"/>
                <a:cs typeface="HK Grotesk Bold"/>
                <a:sym typeface="HK Grotesk Bold"/>
              </a:rPr>
              <a:t>Thank you!</a:t>
            </a:r>
          </a:p>
        </p:txBody>
      </p:sp>
      <p:sp>
        <p:nvSpPr>
          <p:cNvPr name="Freeform 5" id="5"/>
          <p:cNvSpPr/>
          <p:nvPr/>
        </p:nvSpPr>
        <p:spPr>
          <a:xfrm flipH="false" flipV="false" rot="-447366">
            <a:off x="3764739" y="401649"/>
            <a:ext cx="1004265" cy="960328"/>
          </a:xfrm>
          <a:custGeom>
            <a:avLst/>
            <a:gdLst/>
            <a:ahLst/>
            <a:cxnLst/>
            <a:rect r="r" b="b" t="t" l="l"/>
            <a:pathLst>
              <a:path h="960328" w="1004265">
                <a:moveTo>
                  <a:pt x="0" y="0"/>
                </a:moveTo>
                <a:lnTo>
                  <a:pt x="1004265" y="0"/>
                </a:lnTo>
                <a:lnTo>
                  <a:pt x="1004265" y="960328"/>
                </a:lnTo>
                <a:lnTo>
                  <a:pt x="0" y="960328"/>
                </a:lnTo>
                <a:lnTo>
                  <a:pt x="0" y="0"/>
                </a:lnTo>
                <a:close/>
              </a:path>
            </a:pathLst>
          </a:custGeom>
          <a:blipFill>
            <a:blip r:embed="rId4"/>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088749">
            <a:off x="8076868" y="5782413"/>
            <a:ext cx="1345042" cy="1274427"/>
          </a:xfrm>
          <a:custGeom>
            <a:avLst/>
            <a:gdLst/>
            <a:ahLst/>
            <a:cxnLst/>
            <a:rect r="r" b="b" t="t" l="l"/>
            <a:pathLst>
              <a:path h="1274427" w="1345042">
                <a:moveTo>
                  <a:pt x="0" y="0"/>
                </a:moveTo>
                <a:lnTo>
                  <a:pt x="1345042" y="0"/>
                </a:lnTo>
                <a:lnTo>
                  <a:pt x="1345042" y="1274427"/>
                </a:lnTo>
                <a:lnTo>
                  <a:pt x="0" y="1274427"/>
                </a:lnTo>
                <a:lnTo>
                  <a:pt x="0" y="0"/>
                </a:lnTo>
                <a:close/>
              </a:path>
            </a:pathLst>
          </a:custGeom>
          <a:blipFill>
            <a:blip r:embed="rId2"/>
            <a:stretch>
              <a:fillRect l="0" t="0" r="0" b="0"/>
            </a:stretch>
          </a:blipFill>
        </p:spPr>
      </p:sp>
      <p:sp>
        <p:nvSpPr>
          <p:cNvPr name="Freeform 3" id="3"/>
          <p:cNvSpPr/>
          <p:nvPr/>
        </p:nvSpPr>
        <p:spPr>
          <a:xfrm flipH="false" flipV="false" rot="313119">
            <a:off x="6879068" y="-1252561"/>
            <a:ext cx="3740642" cy="3576989"/>
          </a:xfrm>
          <a:custGeom>
            <a:avLst/>
            <a:gdLst/>
            <a:ahLst/>
            <a:cxnLst/>
            <a:rect r="r" b="b" t="t" l="l"/>
            <a:pathLst>
              <a:path h="3576989" w="3740642">
                <a:moveTo>
                  <a:pt x="0" y="0"/>
                </a:moveTo>
                <a:lnTo>
                  <a:pt x="3740641" y="0"/>
                </a:lnTo>
                <a:lnTo>
                  <a:pt x="3740641" y="3576989"/>
                </a:lnTo>
                <a:lnTo>
                  <a:pt x="0" y="3576989"/>
                </a:lnTo>
                <a:lnTo>
                  <a:pt x="0" y="0"/>
                </a:lnTo>
                <a:close/>
              </a:path>
            </a:pathLst>
          </a:custGeom>
          <a:blipFill>
            <a:blip r:embed="rId3"/>
            <a:stretch>
              <a:fillRect l="0" t="0" r="0" b="0"/>
            </a:stretch>
          </a:blipFill>
        </p:spPr>
      </p:sp>
      <p:sp>
        <p:nvSpPr>
          <p:cNvPr name="Freeform 4" id="4"/>
          <p:cNvSpPr/>
          <p:nvPr/>
        </p:nvSpPr>
        <p:spPr>
          <a:xfrm flipH="false" flipV="false" rot="1627250">
            <a:off x="-1444747" y="4892345"/>
            <a:ext cx="4978439" cy="4430811"/>
          </a:xfrm>
          <a:custGeom>
            <a:avLst/>
            <a:gdLst/>
            <a:ahLst/>
            <a:cxnLst/>
            <a:rect r="r" b="b" t="t" l="l"/>
            <a:pathLst>
              <a:path h="4430811" w="4978439">
                <a:moveTo>
                  <a:pt x="0" y="0"/>
                </a:moveTo>
                <a:lnTo>
                  <a:pt x="4978439" y="0"/>
                </a:lnTo>
                <a:lnTo>
                  <a:pt x="4978439" y="4430811"/>
                </a:lnTo>
                <a:lnTo>
                  <a:pt x="0" y="4430811"/>
                </a:lnTo>
                <a:lnTo>
                  <a:pt x="0" y="0"/>
                </a:lnTo>
                <a:close/>
              </a:path>
            </a:pathLst>
          </a:custGeom>
          <a:blipFill>
            <a:blip r:embed="rId4"/>
            <a:stretch>
              <a:fillRect l="0" t="0" r="0" b="0"/>
            </a:stretch>
          </a:blipFill>
        </p:spPr>
      </p:sp>
      <p:sp>
        <p:nvSpPr>
          <p:cNvPr name="Freeform 5" id="5"/>
          <p:cNvSpPr/>
          <p:nvPr/>
        </p:nvSpPr>
        <p:spPr>
          <a:xfrm flipH="false" flipV="false" rot="6959566">
            <a:off x="-352005" y="326429"/>
            <a:ext cx="1805054" cy="1726083"/>
          </a:xfrm>
          <a:custGeom>
            <a:avLst/>
            <a:gdLst/>
            <a:ahLst/>
            <a:cxnLst/>
            <a:rect r="r" b="b" t="t" l="l"/>
            <a:pathLst>
              <a:path h="1726083" w="1805054">
                <a:moveTo>
                  <a:pt x="0" y="0"/>
                </a:moveTo>
                <a:lnTo>
                  <a:pt x="1805054" y="0"/>
                </a:lnTo>
                <a:lnTo>
                  <a:pt x="1805054" y="1726083"/>
                </a:lnTo>
                <a:lnTo>
                  <a:pt x="0" y="1726083"/>
                </a:lnTo>
                <a:lnTo>
                  <a:pt x="0" y="0"/>
                </a:lnTo>
                <a:close/>
              </a:path>
            </a:pathLst>
          </a:custGeom>
          <a:blipFill>
            <a:blip r:embed="rId3"/>
            <a:stretch>
              <a:fillRect l="0" t="0" r="0" b="0"/>
            </a:stretch>
          </a:blipFill>
        </p:spPr>
      </p:sp>
      <p:sp>
        <p:nvSpPr>
          <p:cNvPr name="Freeform 6" id="6"/>
          <p:cNvSpPr/>
          <p:nvPr/>
        </p:nvSpPr>
        <p:spPr>
          <a:xfrm flipH="false" flipV="false" rot="0">
            <a:off x="365714" y="492729"/>
            <a:ext cx="6930605" cy="3882886"/>
          </a:xfrm>
          <a:custGeom>
            <a:avLst/>
            <a:gdLst/>
            <a:ahLst/>
            <a:cxnLst/>
            <a:rect r="r" b="b" t="t" l="l"/>
            <a:pathLst>
              <a:path h="3882886" w="6930605">
                <a:moveTo>
                  <a:pt x="0" y="0"/>
                </a:moveTo>
                <a:lnTo>
                  <a:pt x="6930605" y="0"/>
                </a:lnTo>
                <a:lnTo>
                  <a:pt x="6930605" y="3882887"/>
                </a:lnTo>
                <a:lnTo>
                  <a:pt x="0" y="3882887"/>
                </a:lnTo>
                <a:lnTo>
                  <a:pt x="0" y="0"/>
                </a:lnTo>
                <a:close/>
              </a:path>
            </a:pathLst>
          </a:custGeom>
          <a:blipFill>
            <a:blip r:embed="rId5"/>
            <a:stretch>
              <a:fillRect l="-1164" t="0" r="-1164" b="0"/>
            </a:stretch>
          </a:blipFill>
        </p:spPr>
      </p:sp>
      <p:sp>
        <p:nvSpPr>
          <p:cNvPr name="Freeform 7" id="7"/>
          <p:cNvSpPr/>
          <p:nvPr/>
        </p:nvSpPr>
        <p:spPr>
          <a:xfrm flipH="false" flipV="false" rot="0">
            <a:off x="3304993" y="2378941"/>
            <a:ext cx="6011302" cy="3291188"/>
          </a:xfrm>
          <a:custGeom>
            <a:avLst/>
            <a:gdLst/>
            <a:ahLst/>
            <a:cxnLst/>
            <a:rect r="r" b="b" t="t" l="l"/>
            <a:pathLst>
              <a:path h="3291188" w="6011302">
                <a:moveTo>
                  <a:pt x="0" y="0"/>
                </a:moveTo>
                <a:lnTo>
                  <a:pt x="6011303" y="0"/>
                </a:lnTo>
                <a:lnTo>
                  <a:pt x="6011303" y="3291188"/>
                </a:lnTo>
                <a:lnTo>
                  <a:pt x="0" y="3291188"/>
                </a:lnTo>
                <a:lnTo>
                  <a:pt x="0" y="0"/>
                </a:lnTo>
                <a:close/>
              </a:path>
            </a:pathLst>
          </a:custGeom>
          <a:blipFill>
            <a:blip r:embed="rId6"/>
            <a:stretch>
              <a:fillRect l="0" t="0" r="0" b="0"/>
            </a:stretch>
          </a:blipFill>
        </p:spPr>
      </p:sp>
      <p:sp>
        <p:nvSpPr>
          <p:cNvPr name="Freeform 8" id="8"/>
          <p:cNvSpPr/>
          <p:nvPr/>
        </p:nvSpPr>
        <p:spPr>
          <a:xfrm flipH="false" flipV="false" rot="0">
            <a:off x="365714" y="4001178"/>
            <a:ext cx="5561950" cy="3045168"/>
          </a:xfrm>
          <a:custGeom>
            <a:avLst/>
            <a:gdLst/>
            <a:ahLst/>
            <a:cxnLst/>
            <a:rect r="r" b="b" t="t" l="l"/>
            <a:pathLst>
              <a:path h="3045168" w="5561950">
                <a:moveTo>
                  <a:pt x="0" y="0"/>
                </a:moveTo>
                <a:lnTo>
                  <a:pt x="5561950" y="0"/>
                </a:lnTo>
                <a:lnTo>
                  <a:pt x="5561950" y="3045167"/>
                </a:lnTo>
                <a:lnTo>
                  <a:pt x="0" y="3045167"/>
                </a:lnTo>
                <a:lnTo>
                  <a:pt x="0" y="0"/>
                </a:lnTo>
                <a:close/>
              </a:path>
            </a:pathLst>
          </a:custGeom>
          <a:blipFill>
            <a:blip r:embed="rId7"/>
            <a:stretch>
              <a:fillRect l="0" t="0" r="0" b="0"/>
            </a:stretch>
          </a:blipFill>
        </p:spPr>
      </p:sp>
      <p:sp>
        <p:nvSpPr>
          <p:cNvPr name="TextBox 9" id="9"/>
          <p:cNvSpPr txBox="true"/>
          <p:nvPr/>
        </p:nvSpPr>
        <p:spPr>
          <a:xfrm rot="0">
            <a:off x="471191" y="2812234"/>
            <a:ext cx="7469788" cy="755650"/>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Main Page</a:t>
            </a:r>
          </a:p>
        </p:txBody>
      </p:sp>
      <p:sp>
        <p:nvSpPr>
          <p:cNvPr name="Freeform 10" id="10"/>
          <p:cNvSpPr/>
          <p:nvPr/>
        </p:nvSpPr>
        <p:spPr>
          <a:xfrm flipH="false" flipV="false" rot="-74951">
            <a:off x="665739" y="5187828"/>
            <a:ext cx="2891547" cy="1479052"/>
          </a:xfrm>
          <a:custGeom>
            <a:avLst/>
            <a:gdLst/>
            <a:ahLst/>
            <a:cxnLst/>
            <a:rect r="r" b="b" t="t" l="l"/>
            <a:pathLst>
              <a:path h="1479052" w="2891547">
                <a:moveTo>
                  <a:pt x="0" y="0"/>
                </a:moveTo>
                <a:lnTo>
                  <a:pt x="2891547" y="0"/>
                </a:lnTo>
                <a:lnTo>
                  <a:pt x="2891547" y="1479052"/>
                </a:lnTo>
                <a:lnTo>
                  <a:pt x="0" y="1479052"/>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141306">
            <a:off x="-2034775" y="4670550"/>
            <a:ext cx="4069550" cy="3891507"/>
          </a:xfrm>
          <a:custGeom>
            <a:avLst/>
            <a:gdLst/>
            <a:ahLst/>
            <a:cxnLst/>
            <a:rect r="r" b="b" t="t" l="l"/>
            <a:pathLst>
              <a:path h="3891507" w="4069550">
                <a:moveTo>
                  <a:pt x="0" y="0"/>
                </a:moveTo>
                <a:lnTo>
                  <a:pt x="4069550" y="0"/>
                </a:lnTo>
                <a:lnTo>
                  <a:pt x="4069550" y="3891507"/>
                </a:lnTo>
                <a:lnTo>
                  <a:pt x="0" y="3891507"/>
                </a:lnTo>
                <a:lnTo>
                  <a:pt x="0" y="0"/>
                </a:lnTo>
                <a:close/>
              </a:path>
            </a:pathLst>
          </a:custGeom>
          <a:blipFill>
            <a:blip r:embed="rId2"/>
            <a:stretch>
              <a:fillRect l="0" t="0" r="0" b="0"/>
            </a:stretch>
          </a:blipFill>
        </p:spPr>
      </p:sp>
      <p:sp>
        <p:nvSpPr>
          <p:cNvPr name="Freeform 3" id="3"/>
          <p:cNvSpPr/>
          <p:nvPr/>
        </p:nvSpPr>
        <p:spPr>
          <a:xfrm flipH="false" flipV="false" rot="9440951">
            <a:off x="-716899" y="223696"/>
            <a:ext cx="1433798" cy="1358524"/>
          </a:xfrm>
          <a:custGeom>
            <a:avLst/>
            <a:gdLst/>
            <a:ahLst/>
            <a:cxnLst/>
            <a:rect r="r" b="b" t="t" l="l"/>
            <a:pathLst>
              <a:path h="1358524" w="1433798">
                <a:moveTo>
                  <a:pt x="0" y="0"/>
                </a:moveTo>
                <a:lnTo>
                  <a:pt x="1433798" y="0"/>
                </a:lnTo>
                <a:lnTo>
                  <a:pt x="1433798" y="1358523"/>
                </a:lnTo>
                <a:lnTo>
                  <a:pt x="0" y="1358523"/>
                </a:lnTo>
                <a:lnTo>
                  <a:pt x="0" y="0"/>
                </a:lnTo>
                <a:close/>
              </a:path>
            </a:pathLst>
          </a:custGeom>
          <a:blipFill>
            <a:blip r:embed="rId3"/>
            <a:stretch>
              <a:fillRect l="0" t="0" r="0" b="0"/>
            </a:stretch>
          </a:blipFill>
        </p:spPr>
      </p:sp>
      <p:sp>
        <p:nvSpPr>
          <p:cNvPr name="Freeform 4" id="4"/>
          <p:cNvSpPr/>
          <p:nvPr/>
        </p:nvSpPr>
        <p:spPr>
          <a:xfrm flipH="false" flipV="false" rot="0">
            <a:off x="522714" y="223878"/>
            <a:ext cx="5645635" cy="3370444"/>
          </a:xfrm>
          <a:custGeom>
            <a:avLst/>
            <a:gdLst/>
            <a:ahLst/>
            <a:cxnLst/>
            <a:rect r="r" b="b" t="t" l="l"/>
            <a:pathLst>
              <a:path h="3370444" w="5645635">
                <a:moveTo>
                  <a:pt x="0" y="0"/>
                </a:moveTo>
                <a:lnTo>
                  <a:pt x="5645634" y="0"/>
                </a:lnTo>
                <a:lnTo>
                  <a:pt x="5645634" y="3370444"/>
                </a:lnTo>
                <a:lnTo>
                  <a:pt x="0" y="3370444"/>
                </a:lnTo>
                <a:lnTo>
                  <a:pt x="0" y="0"/>
                </a:lnTo>
                <a:close/>
              </a:path>
            </a:pathLst>
          </a:custGeom>
          <a:blipFill>
            <a:blip r:embed="rId4"/>
            <a:stretch>
              <a:fillRect l="0" t="0" r="0" b="0"/>
            </a:stretch>
          </a:blipFill>
        </p:spPr>
      </p:sp>
      <p:sp>
        <p:nvSpPr>
          <p:cNvPr name="Freeform 5" id="5"/>
          <p:cNvSpPr/>
          <p:nvPr/>
        </p:nvSpPr>
        <p:spPr>
          <a:xfrm flipH="false" flipV="false" rot="0">
            <a:off x="3782927" y="1198839"/>
            <a:ext cx="5884538" cy="3221784"/>
          </a:xfrm>
          <a:custGeom>
            <a:avLst/>
            <a:gdLst/>
            <a:ahLst/>
            <a:cxnLst/>
            <a:rect r="r" b="b" t="t" l="l"/>
            <a:pathLst>
              <a:path h="3221784" w="5884538">
                <a:moveTo>
                  <a:pt x="0" y="0"/>
                </a:moveTo>
                <a:lnTo>
                  <a:pt x="5884537" y="0"/>
                </a:lnTo>
                <a:lnTo>
                  <a:pt x="5884537" y="3221785"/>
                </a:lnTo>
                <a:lnTo>
                  <a:pt x="0" y="3221785"/>
                </a:lnTo>
                <a:lnTo>
                  <a:pt x="0" y="0"/>
                </a:lnTo>
                <a:close/>
              </a:path>
            </a:pathLst>
          </a:custGeom>
          <a:blipFill>
            <a:blip r:embed="rId5"/>
            <a:stretch>
              <a:fillRect l="0" t="0" r="0" b="0"/>
            </a:stretch>
          </a:blipFill>
        </p:spPr>
      </p:sp>
      <p:sp>
        <p:nvSpPr>
          <p:cNvPr name="Freeform 6" id="6"/>
          <p:cNvSpPr/>
          <p:nvPr/>
        </p:nvSpPr>
        <p:spPr>
          <a:xfrm flipH="false" flipV="false" rot="0">
            <a:off x="273988" y="2809732"/>
            <a:ext cx="5279255" cy="2890392"/>
          </a:xfrm>
          <a:custGeom>
            <a:avLst/>
            <a:gdLst/>
            <a:ahLst/>
            <a:cxnLst/>
            <a:rect r="r" b="b" t="t" l="l"/>
            <a:pathLst>
              <a:path h="2890392" w="5279255">
                <a:moveTo>
                  <a:pt x="0" y="0"/>
                </a:moveTo>
                <a:lnTo>
                  <a:pt x="5279255" y="0"/>
                </a:lnTo>
                <a:lnTo>
                  <a:pt x="5279255" y="2890392"/>
                </a:lnTo>
                <a:lnTo>
                  <a:pt x="0" y="2890392"/>
                </a:lnTo>
                <a:lnTo>
                  <a:pt x="0" y="0"/>
                </a:lnTo>
                <a:close/>
              </a:path>
            </a:pathLst>
          </a:custGeom>
          <a:blipFill>
            <a:blip r:embed="rId6"/>
            <a:stretch>
              <a:fillRect l="0" t="0" r="0" b="0"/>
            </a:stretch>
          </a:blipFill>
        </p:spPr>
      </p:sp>
      <p:sp>
        <p:nvSpPr>
          <p:cNvPr name="Freeform 7" id="7"/>
          <p:cNvSpPr/>
          <p:nvPr/>
        </p:nvSpPr>
        <p:spPr>
          <a:xfrm flipH="false" flipV="false" rot="0">
            <a:off x="3782927" y="4093856"/>
            <a:ext cx="5471151" cy="2995455"/>
          </a:xfrm>
          <a:custGeom>
            <a:avLst/>
            <a:gdLst/>
            <a:ahLst/>
            <a:cxnLst/>
            <a:rect r="r" b="b" t="t" l="l"/>
            <a:pathLst>
              <a:path h="2995455" w="5471151">
                <a:moveTo>
                  <a:pt x="0" y="0"/>
                </a:moveTo>
                <a:lnTo>
                  <a:pt x="5471151" y="0"/>
                </a:lnTo>
                <a:lnTo>
                  <a:pt x="5471151" y="2995455"/>
                </a:lnTo>
                <a:lnTo>
                  <a:pt x="0" y="2995455"/>
                </a:lnTo>
                <a:lnTo>
                  <a:pt x="0" y="0"/>
                </a:lnTo>
                <a:close/>
              </a:path>
            </a:pathLst>
          </a:custGeom>
          <a:blipFill>
            <a:blip r:embed="rId7"/>
            <a:stretch>
              <a:fillRect l="0" t="0" r="0" b="0"/>
            </a:stretch>
          </a:blipFill>
        </p:spPr>
      </p:sp>
      <p:sp>
        <p:nvSpPr>
          <p:cNvPr name="TextBox 8" id="8"/>
          <p:cNvSpPr txBox="true"/>
          <p:nvPr/>
        </p:nvSpPr>
        <p:spPr>
          <a:xfrm rot="0">
            <a:off x="6106365" y="382778"/>
            <a:ext cx="3408652" cy="697484"/>
          </a:xfrm>
          <a:prstGeom prst="rect">
            <a:avLst/>
          </a:prstGeom>
        </p:spPr>
        <p:txBody>
          <a:bodyPr anchor="t" rtlCol="false" tIns="0" lIns="0" bIns="0" rIns="0">
            <a:spAutoFit/>
          </a:bodyPr>
          <a:lstStyle/>
          <a:p>
            <a:pPr algn="l">
              <a:lnSpc>
                <a:spcPts val="5428"/>
              </a:lnSpc>
            </a:pPr>
            <a:r>
              <a:rPr lang="en-US" sz="4600">
                <a:solidFill>
                  <a:srgbClr val="000000"/>
                </a:solidFill>
                <a:latin typeface="HK Grotesk Bold"/>
                <a:ea typeface="HK Grotesk Bold"/>
                <a:cs typeface="HK Grotesk Bold"/>
                <a:sym typeface="HK Grotesk Bold"/>
              </a:rPr>
              <a:t>Owner Page</a:t>
            </a:r>
          </a:p>
        </p:txBody>
      </p:sp>
      <p:sp>
        <p:nvSpPr>
          <p:cNvPr name="Freeform 9" id="9"/>
          <p:cNvSpPr/>
          <p:nvPr/>
        </p:nvSpPr>
        <p:spPr>
          <a:xfrm flipH="false" flipV="false" rot="0">
            <a:off x="328611" y="995544"/>
            <a:ext cx="3564382" cy="2004965"/>
          </a:xfrm>
          <a:custGeom>
            <a:avLst/>
            <a:gdLst/>
            <a:ahLst/>
            <a:cxnLst/>
            <a:rect r="r" b="b" t="t" l="l"/>
            <a:pathLst>
              <a:path h="2004965" w="3564382">
                <a:moveTo>
                  <a:pt x="0" y="0"/>
                </a:moveTo>
                <a:lnTo>
                  <a:pt x="3564382" y="0"/>
                </a:lnTo>
                <a:lnTo>
                  <a:pt x="3564382" y="2004965"/>
                </a:lnTo>
                <a:lnTo>
                  <a:pt x="0" y="2004965"/>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74535" y="-1652462"/>
            <a:ext cx="3713399" cy="3304925"/>
          </a:xfrm>
          <a:custGeom>
            <a:avLst/>
            <a:gdLst/>
            <a:ahLst/>
            <a:cxnLst/>
            <a:rect r="r" b="b" t="t" l="l"/>
            <a:pathLst>
              <a:path h="3304925" w="3713399">
                <a:moveTo>
                  <a:pt x="0" y="0"/>
                </a:moveTo>
                <a:lnTo>
                  <a:pt x="3713399" y="0"/>
                </a:lnTo>
                <a:lnTo>
                  <a:pt x="3713399" y="3304924"/>
                </a:lnTo>
                <a:lnTo>
                  <a:pt x="0" y="3304924"/>
                </a:lnTo>
                <a:lnTo>
                  <a:pt x="0" y="0"/>
                </a:lnTo>
                <a:close/>
              </a:path>
            </a:pathLst>
          </a:custGeom>
          <a:blipFill>
            <a:blip r:embed="rId2"/>
            <a:stretch>
              <a:fillRect l="0" t="0" r="0" b="0"/>
            </a:stretch>
          </a:blipFill>
        </p:spPr>
      </p:sp>
      <p:sp>
        <p:nvSpPr>
          <p:cNvPr name="Freeform 3" id="3"/>
          <p:cNvSpPr/>
          <p:nvPr/>
        </p:nvSpPr>
        <p:spPr>
          <a:xfrm flipH="false" flipV="false" rot="9490257">
            <a:off x="3875050" y="6157913"/>
            <a:ext cx="1694641" cy="1605672"/>
          </a:xfrm>
          <a:custGeom>
            <a:avLst/>
            <a:gdLst/>
            <a:ahLst/>
            <a:cxnLst/>
            <a:rect r="r" b="b" t="t" l="l"/>
            <a:pathLst>
              <a:path h="1605672" w="1694641">
                <a:moveTo>
                  <a:pt x="0" y="0"/>
                </a:moveTo>
                <a:lnTo>
                  <a:pt x="1694641" y="0"/>
                </a:lnTo>
                <a:lnTo>
                  <a:pt x="1694641" y="1605672"/>
                </a:lnTo>
                <a:lnTo>
                  <a:pt x="0" y="1605672"/>
                </a:lnTo>
                <a:lnTo>
                  <a:pt x="0" y="0"/>
                </a:lnTo>
                <a:close/>
              </a:path>
            </a:pathLst>
          </a:custGeom>
          <a:blipFill>
            <a:blip r:embed="rId3"/>
            <a:stretch>
              <a:fillRect l="0" t="0" r="0" b="0"/>
            </a:stretch>
          </a:blipFill>
        </p:spPr>
      </p:sp>
      <p:sp>
        <p:nvSpPr>
          <p:cNvPr name="Freeform 4" id="4"/>
          <p:cNvSpPr/>
          <p:nvPr/>
        </p:nvSpPr>
        <p:spPr>
          <a:xfrm flipH="false" flipV="false" rot="6148233">
            <a:off x="6406335" y="2597445"/>
            <a:ext cx="4209291" cy="4025134"/>
          </a:xfrm>
          <a:custGeom>
            <a:avLst/>
            <a:gdLst/>
            <a:ahLst/>
            <a:cxnLst/>
            <a:rect r="r" b="b" t="t" l="l"/>
            <a:pathLst>
              <a:path h="4025134" w="4209291">
                <a:moveTo>
                  <a:pt x="0" y="0"/>
                </a:moveTo>
                <a:lnTo>
                  <a:pt x="4209291" y="0"/>
                </a:lnTo>
                <a:lnTo>
                  <a:pt x="4209291" y="4025134"/>
                </a:lnTo>
                <a:lnTo>
                  <a:pt x="0" y="4025134"/>
                </a:lnTo>
                <a:lnTo>
                  <a:pt x="0" y="0"/>
                </a:lnTo>
                <a:close/>
              </a:path>
            </a:pathLst>
          </a:custGeom>
          <a:blipFill>
            <a:blip r:embed="rId4"/>
            <a:stretch>
              <a:fillRect l="0" t="0" r="0" b="0"/>
            </a:stretch>
          </a:blipFill>
        </p:spPr>
      </p:sp>
      <p:sp>
        <p:nvSpPr>
          <p:cNvPr name="Freeform 5" id="5"/>
          <p:cNvSpPr/>
          <p:nvPr/>
        </p:nvSpPr>
        <p:spPr>
          <a:xfrm flipH="false" flipV="false" rot="1001443">
            <a:off x="6292259" y="5184294"/>
            <a:ext cx="3363467" cy="1891950"/>
          </a:xfrm>
          <a:custGeom>
            <a:avLst/>
            <a:gdLst/>
            <a:ahLst/>
            <a:cxnLst/>
            <a:rect r="r" b="b" t="t" l="l"/>
            <a:pathLst>
              <a:path h="1891950" w="3363467">
                <a:moveTo>
                  <a:pt x="0" y="0"/>
                </a:moveTo>
                <a:lnTo>
                  <a:pt x="3363467" y="0"/>
                </a:lnTo>
                <a:lnTo>
                  <a:pt x="3363467" y="1891950"/>
                </a:lnTo>
                <a:lnTo>
                  <a:pt x="0" y="1891950"/>
                </a:lnTo>
                <a:lnTo>
                  <a:pt x="0" y="0"/>
                </a:lnTo>
                <a:close/>
              </a:path>
            </a:pathLst>
          </a:custGeom>
          <a:blipFill>
            <a:blip r:embed="rId5"/>
            <a:stretch>
              <a:fillRect l="0" t="0" r="0" b="0"/>
            </a:stretch>
          </a:blipFill>
        </p:spPr>
      </p:sp>
      <p:sp>
        <p:nvSpPr>
          <p:cNvPr name="Freeform 6" id="6"/>
          <p:cNvSpPr/>
          <p:nvPr/>
        </p:nvSpPr>
        <p:spPr>
          <a:xfrm flipH="false" flipV="false" rot="0">
            <a:off x="591582" y="1530048"/>
            <a:ext cx="5365242" cy="3211097"/>
          </a:xfrm>
          <a:custGeom>
            <a:avLst/>
            <a:gdLst/>
            <a:ahLst/>
            <a:cxnLst/>
            <a:rect r="r" b="b" t="t" l="l"/>
            <a:pathLst>
              <a:path h="3211097" w="5365242">
                <a:moveTo>
                  <a:pt x="0" y="0"/>
                </a:moveTo>
                <a:lnTo>
                  <a:pt x="5365242" y="0"/>
                </a:lnTo>
                <a:lnTo>
                  <a:pt x="5365242" y="3211097"/>
                </a:lnTo>
                <a:lnTo>
                  <a:pt x="0" y="3211097"/>
                </a:lnTo>
                <a:lnTo>
                  <a:pt x="0" y="0"/>
                </a:lnTo>
                <a:close/>
              </a:path>
            </a:pathLst>
          </a:custGeom>
          <a:blipFill>
            <a:blip r:embed="rId6"/>
            <a:stretch>
              <a:fillRect l="0" t="0" r="0" b="0"/>
            </a:stretch>
          </a:blipFill>
        </p:spPr>
      </p:sp>
      <p:sp>
        <p:nvSpPr>
          <p:cNvPr name="Freeform 7" id="7"/>
          <p:cNvSpPr/>
          <p:nvPr/>
        </p:nvSpPr>
        <p:spPr>
          <a:xfrm flipH="false" flipV="false" rot="0">
            <a:off x="4087494" y="2434163"/>
            <a:ext cx="5275610" cy="2888396"/>
          </a:xfrm>
          <a:custGeom>
            <a:avLst/>
            <a:gdLst/>
            <a:ahLst/>
            <a:cxnLst/>
            <a:rect r="r" b="b" t="t" l="l"/>
            <a:pathLst>
              <a:path h="2888396" w="5275610">
                <a:moveTo>
                  <a:pt x="0" y="0"/>
                </a:moveTo>
                <a:lnTo>
                  <a:pt x="5275609" y="0"/>
                </a:lnTo>
                <a:lnTo>
                  <a:pt x="5275609" y="2888396"/>
                </a:lnTo>
                <a:lnTo>
                  <a:pt x="0" y="2888396"/>
                </a:lnTo>
                <a:lnTo>
                  <a:pt x="0" y="0"/>
                </a:lnTo>
                <a:close/>
              </a:path>
            </a:pathLst>
          </a:custGeom>
          <a:blipFill>
            <a:blip r:embed="rId7"/>
            <a:stretch>
              <a:fillRect l="0" t="0" r="0" b="0"/>
            </a:stretch>
          </a:blipFill>
        </p:spPr>
      </p:sp>
      <p:sp>
        <p:nvSpPr>
          <p:cNvPr name="Freeform 8" id="8"/>
          <p:cNvSpPr/>
          <p:nvPr/>
        </p:nvSpPr>
        <p:spPr>
          <a:xfrm flipH="false" flipV="false" rot="0">
            <a:off x="334309" y="3657600"/>
            <a:ext cx="5940226" cy="3252274"/>
          </a:xfrm>
          <a:custGeom>
            <a:avLst/>
            <a:gdLst/>
            <a:ahLst/>
            <a:cxnLst/>
            <a:rect r="r" b="b" t="t" l="l"/>
            <a:pathLst>
              <a:path h="3252274" w="5940226">
                <a:moveTo>
                  <a:pt x="0" y="0"/>
                </a:moveTo>
                <a:lnTo>
                  <a:pt x="5940226" y="0"/>
                </a:lnTo>
                <a:lnTo>
                  <a:pt x="5940226" y="3252274"/>
                </a:lnTo>
                <a:lnTo>
                  <a:pt x="0" y="3252274"/>
                </a:lnTo>
                <a:lnTo>
                  <a:pt x="0" y="0"/>
                </a:lnTo>
                <a:close/>
              </a:path>
            </a:pathLst>
          </a:custGeom>
          <a:blipFill>
            <a:blip r:embed="rId8"/>
            <a:stretch>
              <a:fillRect l="0" t="0" r="0" b="0"/>
            </a:stretch>
          </a:blipFill>
        </p:spPr>
      </p:sp>
      <p:sp>
        <p:nvSpPr>
          <p:cNvPr name="TextBox 9" id="9"/>
          <p:cNvSpPr txBox="true"/>
          <p:nvPr/>
        </p:nvSpPr>
        <p:spPr>
          <a:xfrm rot="0">
            <a:off x="731520" y="731520"/>
            <a:ext cx="3877245" cy="697484"/>
          </a:xfrm>
          <a:prstGeom prst="rect">
            <a:avLst/>
          </a:prstGeom>
        </p:spPr>
        <p:txBody>
          <a:bodyPr anchor="t" rtlCol="false" tIns="0" lIns="0" bIns="0" rIns="0">
            <a:spAutoFit/>
          </a:bodyPr>
          <a:lstStyle/>
          <a:p>
            <a:pPr algn="l">
              <a:lnSpc>
                <a:spcPts val="5428"/>
              </a:lnSpc>
            </a:pPr>
            <a:r>
              <a:rPr lang="en-US" sz="4600">
                <a:solidFill>
                  <a:srgbClr val="000000"/>
                </a:solidFill>
                <a:latin typeface="HK Grotesk Bold"/>
                <a:ea typeface="HK Grotesk Bold"/>
                <a:cs typeface="HK Grotesk Bold"/>
                <a:sym typeface="HK Grotesk Bold"/>
              </a:rPr>
              <a:t>Member Page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1520" y="4625647"/>
            <a:ext cx="8290560" cy="1958033"/>
            <a:chOff x="0" y="0"/>
            <a:chExt cx="3070578" cy="725197"/>
          </a:xfrm>
        </p:grpSpPr>
        <p:sp>
          <p:nvSpPr>
            <p:cNvPr name="Freeform 3" id="3"/>
            <p:cNvSpPr/>
            <p:nvPr/>
          </p:nvSpPr>
          <p:spPr>
            <a:xfrm flipH="false" flipV="false" rot="0">
              <a:off x="0" y="0"/>
              <a:ext cx="3070578" cy="725197"/>
            </a:xfrm>
            <a:custGeom>
              <a:avLst/>
              <a:gdLst/>
              <a:ahLst/>
              <a:cxnLst/>
              <a:rect r="r" b="b" t="t" l="l"/>
              <a:pathLst>
                <a:path h="725197" w="3070578">
                  <a:moveTo>
                    <a:pt x="33618" y="0"/>
                  </a:moveTo>
                  <a:lnTo>
                    <a:pt x="3036960" y="0"/>
                  </a:lnTo>
                  <a:cubicBezTo>
                    <a:pt x="3045876" y="0"/>
                    <a:pt x="3054427" y="3542"/>
                    <a:pt x="3060731" y="9846"/>
                  </a:cubicBezTo>
                  <a:cubicBezTo>
                    <a:pt x="3067036" y="16151"/>
                    <a:pt x="3070578" y="24702"/>
                    <a:pt x="3070578" y="33618"/>
                  </a:cubicBezTo>
                  <a:lnTo>
                    <a:pt x="3070578" y="691580"/>
                  </a:lnTo>
                  <a:cubicBezTo>
                    <a:pt x="3070578" y="700496"/>
                    <a:pt x="3067036" y="709047"/>
                    <a:pt x="3060731" y="715351"/>
                  </a:cubicBezTo>
                  <a:cubicBezTo>
                    <a:pt x="3054427" y="721656"/>
                    <a:pt x="3045876" y="725197"/>
                    <a:pt x="3036960" y="725197"/>
                  </a:cubicBezTo>
                  <a:lnTo>
                    <a:pt x="33618" y="725197"/>
                  </a:lnTo>
                  <a:cubicBezTo>
                    <a:pt x="24702" y="725197"/>
                    <a:pt x="16151" y="721656"/>
                    <a:pt x="9846" y="715351"/>
                  </a:cubicBezTo>
                  <a:cubicBezTo>
                    <a:pt x="3542" y="709047"/>
                    <a:pt x="0" y="700496"/>
                    <a:pt x="0" y="691580"/>
                  </a:cubicBezTo>
                  <a:lnTo>
                    <a:pt x="0" y="33618"/>
                  </a:lnTo>
                  <a:cubicBezTo>
                    <a:pt x="0" y="24702"/>
                    <a:pt x="3542" y="16151"/>
                    <a:pt x="9846" y="9846"/>
                  </a:cubicBezTo>
                  <a:cubicBezTo>
                    <a:pt x="16151" y="3542"/>
                    <a:pt x="24702" y="0"/>
                    <a:pt x="33618" y="0"/>
                  </a:cubicBezTo>
                  <a:close/>
                </a:path>
              </a:pathLst>
            </a:custGeom>
            <a:solidFill>
              <a:srgbClr val="A6A6A6"/>
            </a:solidFill>
          </p:spPr>
        </p:sp>
        <p:sp>
          <p:nvSpPr>
            <p:cNvPr name="TextBox 4" id="4"/>
            <p:cNvSpPr txBox="true"/>
            <p:nvPr/>
          </p:nvSpPr>
          <p:spPr>
            <a:xfrm>
              <a:off x="0" y="-28575"/>
              <a:ext cx="3070578" cy="753772"/>
            </a:xfrm>
            <a:prstGeom prst="rect">
              <a:avLst/>
            </a:prstGeom>
          </p:spPr>
          <p:txBody>
            <a:bodyPr anchor="ctr" rtlCol="false" tIns="50800" lIns="50800" bIns="50800" rIns="50800"/>
            <a:lstStyle/>
            <a:p>
              <a:pPr algn="ctr">
                <a:lnSpc>
                  <a:spcPts val="1960"/>
                </a:lnSpc>
                <a:spcBef>
                  <a:spcPct val="0"/>
                </a:spcBef>
              </a:pPr>
            </a:p>
          </p:txBody>
        </p:sp>
      </p:grpSp>
      <p:grpSp>
        <p:nvGrpSpPr>
          <p:cNvPr name="Group 5" id="5"/>
          <p:cNvGrpSpPr/>
          <p:nvPr/>
        </p:nvGrpSpPr>
        <p:grpSpPr>
          <a:xfrm rot="0">
            <a:off x="731520" y="2522063"/>
            <a:ext cx="8290560" cy="1958033"/>
            <a:chOff x="0" y="0"/>
            <a:chExt cx="3070578" cy="725197"/>
          </a:xfrm>
        </p:grpSpPr>
        <p:sp>
          <p:nvSpPr>
            <p:cNvPr name="Freeform 6" id="6"/>
            <p:cNvSpPr/>
            <p:nvPr/>
          </p:nvSpPr>
          <p:spPr>
            <a:xfrm flipH="false" flipV="false" rot="0">
              <a:off x="0" y="0"/>
              <a:ext cx="3070578" cy="725197"/>
            </a:xfrm>
            <a:custGeom>
              <a:avLst/>
              <a:gdLst/>
              <a:ahLst/>
              <a:cxnLst/>
              <a:rect r="r" b="b" t="t" l="l"/>
              <a:pathLst>
                <a:path h="725197" w="3070578">
                  <a:moveTo>
                    <a:pt x="33618" y="0"/>
                  </a:moveTo>
                  <a:lnTo>
                    <a:pt x="3036960" y="0"/>
                  </a:lnTo>
                  <a:cubicBezTo>
                    <a:pt x="3045876" y="0"/>
                    <a:pt x="3054427" y="3542"/>
                    <a:pt x="3060731" y="9846"/>
                  </a:cubicBezTo>
                  <a:cubicBezTo>
                    <a:pt x="3067036" y="16151"/>
                    <a:pt x="3070578" y="24702"/>
                    <a:pt x="3070578" y="33618"/>
                  </a:cubicBezTo>
                  <a:lnTo>
                    <a:pt x="3070578" y="691580"/>
                  </a:lnTo>
                  <a:cubicBezTo>
                    <a:pt x="3070578" y="700496"/>
                    <a:pt x="3067036" y="709047"/>
                    <a:pt x="3060731" y="715351"/>
                  </a:cubicBezTo>
                  <a:cubicBezTo>
                    <a:pt x="3054427" y="721656"/>
                    <a:pt x="3045876" y="725197"/>
                    <a:pt x="3036960" y="725197"/>
                  </a:cubicBezTo>
                  <a:lnTo>
                    <a:pt x="33618" y="725197"/>
                  </a:lnTo>
                  <a:cubicBezTo>
                    <a:pt x="24702" y="725197"/>
                    <a:pt x="16151" y="721656"/>
                    <a:pt x="9846" y="715351"/>
                  </a:cubicBezTo>
                  <a:cubicBezTo>
                    <a:pt x="3542" y="709047"/>
                    <a:pt x="0" y="700496"/>
                    <a:pt x="0" y="691580"/>
                  </a:cubicBezTo>
                  <a:lnTo>
                    <a:pt x="0" y="33618"/>
                  </a:lnTo>
                  <a:cubicBezTo>
                    <a:pt x="0" y="24702"/>
                    <a:pt x="3542" y="16151"/>
                    <a:pt x="9846" y="9846"/>
                  </a:cubicBezTo>
                  <a:cubicBezTo>
                    <a:pt x="16151" y="3542"/>
                    <a:pt x="24702" y="0"/>
                    <a:pt x="33618" y="0"/>
                  </a:cubicBezTo>
                  <a:close/>
                </a:path>
              </a:pathLst>
            </a:custGeom>
            <a:solidFill>
              <a:srgbClr val="D9D9D9"/>
            </a:solidFill>
          </p:spPr>
        </p:sp>
        <p:sp>
          <p:nvSpPr>
            <p:cNvPr name="TextBox 7" id="7"/>
            <p:cNvSpPr txBox="true"/>
            <p:nvPr/>
          </p:nvSpPr>
          <p:spPr>
            <a:xfrm>
              <a:off x="0" y="-28575"/>
              <a:ext cx="3070578" cy="753772"/>
            </a:xfrm>
            <a:prstGeom prst="rect">
              <a:avLst/>
            </a:prstGeom>
          </p:spPr>
          <p:txBody>
            <a:bodyPr anchor="ctr" rtlCol="false" tIns="50800" lIns="50800" bIns="50800" rIns="50800"/>
            <a:lstStyle/>
            <a:p>
              <a:pPr algn="ctr">
                <a:lnSpc>
                  <a:spcPts val="1960"/>
                </a:lnSpc>
                <a:spcBef>
                  <a:spcPct val="0"/>
                </a:spcBef>
              </a:pPr>
            </a:p>
          </p:txBody>
        </p:sp>
      </p:grpSp>
      <p:sp>
        <p:nvSpPr>
          <p:cNvPr name="Freeform 8" id="8"/>
          <p:cNvSpPr/>
          <p:nvPr/>
        </p:nvSpPr>
        <p:spPr>
          <a:xfrm flipH="false" flipV="false" rot="313119">
            <a:off x="7730519" y="-980388"/>
            <a:ext cx="3312451" cy="3167532"/>
          </a:xfrm>
          <a:custGeom>
            <a:avLst/>
            <a:gdLst/>
            <a:ahLst/>
            <a:cxnLst/>
            <a:rect r="r" b="b" t="t" l="l"/>
            <a:pathLst>
              <a:path h="3167532" w="3312451">
                <a:moveTo>
                  <a:pt x="0" y="0"/>
                </a:moveTo>
                <a:lnTo>
                  <a:pt x="3312452" y="0"/>
                </a:lnTo>
                <a:lnTo>
                  <a:pt x="3312452" y="3167532"/>
                </a:lnTo>
                <a:lnTo>
                  <a:pt x="0" y="3167532"/>
                </a:lnTo>
                <a:lnTo>
                  <a:pt x="0" y="0"/>
                </a:lnTo>
                <a:close/>
              </a:path>
            </a:pathLst>
          </a:custGeom>
          <a:blipFill>
            <a:blip r:embed="rId2"/>
            <a:stretch>
              <a:fillRect l="0" t="0" r="0" b="0"/>
            </a:stretch>
          </a:blipFill>
        </p:spPr>
      </p:sp>
      <p:grpSp>
        <p:nvGrpSpPr>
          <p:cNvPr name="Group 9" id="9"/>
          <p:cNvGrpSpPr/>
          <p:nvPr/>
        </p:nvGrpSpPr>
        <p:grpSpPr>
          <a:xfrm rot="0">
            <a:off x="731520" y="1567052"/>
            <a:ext cx="2142308" cy="809461"/>
            <a:chOff x="0" y="0"/>
            <a:chExt cx="793448" cy="299801"/>
          </a:xfrm>
        </p:grpSpPr>
        <p:sp>
          <p:nvSpPr>
            <p:cNvPr name="Freeform 10" id="10"/>
            <p:cNvSpPr/>
            <p:nvPr/>
          </p:nvSpPr>
          <p:spPr>
            <a:xfrm flipH="false" flipV="false" rot="0">
              <a:off x="0" y="0"/>
              <a:ext cx="793448" cy="299801"/>
            </a:xfrm>
            <a:custGeom>
              <a:avLst/>
              <a:gdLst/>
              <a:ahLst/>
              <a:cxnLst/>
              <a:rect r="r" b="b" t="t" l="l"/>
              <a:pathLst>
                <a:path h="299801" w="793448">
                  <a:moveTo>
                    <a:pt x="130098" y="0"/>
                  </a:moveTo>
                  <a:lnTo>
                    <a:pt x="663350" y="0"/>
                  </a:lnTo>
                  <a:cubicBezTo>
                    <a:pt x="735201" y="0"/>
                    <a:pt x="793448" y="58247"/>
                    <a:pt x="793448" y="130098"/>
                  </a:cubicBezTo>
                  <a:lnTo>
                    <a:pt x="793448" y="169703"/>
                  </a:lnTo>
                  <a:cubicBezTo>
                    <a:pt x="793448" y="204207"/>
                    <a:pt x="779741" y="237298"/>
                    <a:pt x="755343" y="261696"/>
                  </a:cubicBezTo>
                  <a:cubicBezTo>
                    <a:pt x="730945" y="286094"/>
                    <a:pt x="697854" y="299801"/>
                    <a:pt x="663350" y="299801"/>
                  </a:cubicBezTo>
                  <a:lnTo>
                    <a:pt x="130098" y="299801"/>
                  </a:lnTo>
                  <a:cubicBezTo>
                    <a:pt x="58247" y="299801"/>
                    <a:pt x="0" y="241554"/>
                    <a:pt x="0" y="169703"/>
                  </a:cubicBezTo>
                  <a:lnTo>
                    <a:pt x="0" y="130098"/>
                  </a:lnTo>
                  <a:cubicBezTo>
                    <a:pt x="0" y="95594"/>
                    <a:pt x="13707" y="62503"/>
                    <a:pt x="38105" y="38105"/>
                  </a:cubicBezTo>
                  <a:cubicBezTo>
                    <a:pt x="62503" y="13707"/>
                    <a:pt x="95594" y="0"/>
                    <a:pt x="130098" y="0"/>
                  </a:cubicBezTo>
                  <a:close/>
                </a:path>
              </a:pathLst>
            </a:custGeom>
            <a:solidFill>
              <a:srgbClr val="FFBD59"/>
            </a:solidFill>
          </p:spPr>
        </p:sp>
        <p:sp>
          <p:nvSpPr>
            <p:cNvPr name="TextBox 11" id="11"/>
            <p:cNvSpPr txBox="true"/>
            <p:nvPr/>
          </p:nvSpPr>
          <p:spPr>
            <a:xfrm>
              <a:off x="0" y="-66675"/>
              <a:ext cx="793448" cy="366476"/>
            </a:xfrm>
            <a:prstGeom prst="rect">
              <a:avLst/>
            </a:prstGeom>
          </p:spPr>
          <p:txBody>
            <a:bodyPr anchor="ctr" rtlCol="false" tIns="50800" lIns="50800" bIns="50800" rIns="50800"/>
            <a:lstStyle/>
            <a:p>
              <a:pPr algn="ctr">
                <a:lnSpc>
                  <a:spcPts val="5179"/>
                </a:lnSpc>
                <a:spcBef>
                  <a:spcPct val="0"/>
                </a:spcBef>
              </a:pPr>
              <a:r>
                <a:rPr lang="en-US" sz="3699">
                  <a:solidFill>
                    <a:srgbClr val="FFFFFF"/>
                  </a:solidFill>
                  <a:latin typeface="Canva Sans Bold"/>
                  <a:ea typeface="Canva Sans Bold"/>
                  <a:cs typeface="Canva Sans Bold"/>
                  <a:sym typeface="Canva Sans Bold"/>
                </a:rPr>
                <a:t>Closed</a:t>
              </a:r>
            </a:p>
          </p:txBody>
        </p:sp>
      </p:grpSp>
      <p:grpSp>
        <p:nvGrpSpPr>
          <p:cNvPr name="Group 12" id="12"/>
          <p:cNvGrpSpPr/>
          <p:nvPr/>
        </p:nvGrpSpPr>
        <p:grpSpPr>
          <a:xfrm rot="0">
            <a:off x="3057795" y="1567052"/>
            <a:ext cx="3311438" cy="809462"/>
            <a:chOff x="0" y="0"/>
            <a:chExt cx="1226459" cy="299801"/>
          </a:xfrm>
        </p:grpSpPr>
        <p:sp>
          <p:nvSpPr>
            <p:cNvPr name="Freeform 13" id="13"/>
            <p:cNvSpPr/>
            <p:nvPr/>
          </p:nvSpPr>
          <p:spPr>
            <a:xfrm flipH="false" flipV="false" rot="0">
              <a:off x="0" y="0"/>
              <a:ext cx="1226459" cy="299801"/>
            </a:xfrm>
            <a:custGeom>
              <a:avLst/>
              <a:gdLst/>
              <a:ahLst/>
              <a:cxnLst/>
              <a:rect r="r" b="b" t="t" l="l"/>
              <a:pathLst>
                <a:path h="299801" w="1226459">
                  <a:moveTo>
                    <a:pt x="84166" y="0"/>
                  </a:moveTo>
                  <a:lnTo>
                    <a:pt x="1142293" y="0"/>
                  </a:lnTo>
                  <a:cubicBezTo>
                    <a:pt x="1188776" y="0"/>
                    <a:pt x="1226459" y="37682"/>
                    <a:pt x="1226459" y="84166"/>
                  </a:cubicBezTo>
                  <a:lnTo>
                    <a:pt x="1226459" y="215635"/>
                  </a:lnTo>
                  <a:cubicBezTo>
                    <a:pt x="1226459" y="237957"/>
                    <a:pt x="1217591" y="259365"/>
                    <a:pt x="1201807" y="275149"/>
                  </a:cubicBezTo>
                  <a:cubicBezTo>
                    <a:pt x="1186023" y="290934"/>
                    <a:pt x="1164615" y="299801"/>
                    <a:pt x="1142293" y="299801"/>
                  </a:cubicBezTo>
                  <a:lnTo>
                    <a:pt x="84166" y="299801"/>
                  </a:lnTo>
                  <a:cubicBezTo>
                    <a:pt x="37682" y="299801"/>
                    <a:pt x="0" y="262119"/>
                    <a:pt x="0" y="215635"/>
                  </a:cubicBezTo>
                  <a:lnTo>
                    <a:pt x="0" y="84166"/>
                  </a:lnTo>
                  <a:cubicBezTo>
                    <a:pt x="0" y="37682"/>
                    <a:pt x="37682" y="0"/>
                    <a:pt x="84166" y="0"/>
                  </a:cubicBezTo>
                  <a:close/>
                </a:path>
              </a:pathLst>
            </a:custGeom>
            <a:solidFill>
              <a:srgbClr val="00BF63"/>
            </a:solidFill>
          </p:spPr>
        </p:sp>
        <p:sp>
          <p:nvSpPr>
            <p:cNvPr name="TextBox 14" id="14"/>
            <p:cNvSpPr txBox="true"/>
            <p:nvPr/>
          </p:nvSpPr>
          <p:spPr>
            <a:xfrm>
              <a:off x="0" y="-66675"/>
              <a:ext cx="1226459" cy="366476"/>
            </a:xfrm>
            <a:prstGeom prst="rect">
              <a:avLst/>
            </a:prstGeom>
          </p:spPr>
          <p:txBody>
            <a:bodyPr anchor="ctr" rtlCol="false" tIns="50800" lIns="50800" bIns="50800" rIns="50800"/>
            <a:lstStyle/>
            <a:p>
              <a:pPr algn="ctr">
                <a:lnSpc>
                  <a:spcPts val="5179"/>
                </a:lnSpc>
                <a:spcBef>
                  <a:spcPct val="0"/>
                </a:spcBef>
              </a:pPr>
              <a:r>
                <a:rPr lang="en-US" sz="3699">
                  <a:solidFill>
                    <a:srgbClr val="FFFFFF"/>
                  </a:solidFill>
                  <a:latin typeface="Canva Sans Bold"/>
                  <a:ea typeface="Canva Sans Bold"/>
                  <a:cs typeface="Canva Sans Bold"/>
                  <a:sym typeface="Canva Sans Bold"/>
                </a:rPr>
                <a:t>Open</a:t>
              </a:r>
            </a:p>
          </p:txBody>
        </p:sp>
      </p:grpSp>
      <p:grpSp>
        <p:nvGrpSpPr>
          <p:cNvPr name="Group 15" id="15"/>
          <p:cNvGrpSpPr/>
          <p:nvPr/>
        </p:nvGrpSpPr>
        <p:grpSpPr>
          <a:xfrm rot="0">
            <a:off x="6550208" y="1567052"/>
            <a:ext cx="2471872" cy="809462"/>
            <a:chOff x="0" y="0"/>
            <a:chExt cx="915508" cy="299801"/>
          </a:xfrm>
        </p:grpSpPr>
        <p:sp>
          <p:nvSpPr>
            <p:cNvPr name="Freeform 16" id="16"/>
            <p:cNvSpPr/>
            <p:nvPr/>
          </p:nvSpPr>
          <p:spPr>
            <a:xfrm flipH="false" flipV="false" rot="0">
              <a:off x="0" y="0"/>
              <a:ext cx="915508" cy="299801"/>
            </a:xfrm>
            <a:custGeom>
              <a:avLst/>
              <a:gdLst/>
              <a:ahLst/>
              <a:cxnLst/>
              <a:rect r="r" b="b" t="t" l="l"/>
              <a:pathLst>
                <a:path h="299801" w="915508">
                  <a:moveTo>
                    <a:pt x="112752" y="0"/>
                  </a:moveTo>
                  <a:lnTo>
                    <a:pt x="802756" y="0"/>
                  </a:lnTo>
                  <a:cubicBezTo>
                    <a:pt x="865027" y="0"/>
                    <a:pt x="915508" y="50481"/>
                    <a:pt x="915508" y="112752"/>
                  </a:cubicBezTo>
                  <a:lnTo>
                    <a:pt x="915508" y="187049"/>
                  </a:lnTo>
                  <a:cubicBezTo>
                    <a:pt x="915508" y="249320"/>
                    <a:pt x="865027" y="299801"/>
                    <a:pt x="802756" y="299801"/>
                  </a:cubicBezTo>
                  <a:lnTo>
                    <a:pt x="112752" y="299801"/>
                  </a:lnTo>
                  <a:cubicBezTo>
                    <a:pt x="50481" y="299801"/>
                    <a:pt x="0" y="249320"/>
                    <a:pt x="0" y="187049"/>
                  </a:cubicBezTo>
                  <a:lnTo>
                    <a:pt x="0" y="112752"/>
                  </a:lnTo>
                  <a:cubicBezTo>
                    <a:pt x="0" y="50481"/>
                    <a:pt x="50481" y="0"/>
                    <a:pt x="112752" y="0"/>
                  </a:cubicBezTo>
                  <a:close/>
                </a:path>
              </a:pathLst>
            </a:custGeom>
            <a:solidFill>
              <a:srgbClr val="FF5757"/>
            </a:solidFill>
          </p:spPr>
        </p:sp>
        <p:sp>
          <p:nvSpPr>
            <p:cNvPr name="TextBox 17" id="17"/>
            <p:cNvSpPr txBox="true"/>
            <p:nvPr/>
          </p:nvSpPr>
          <p:spPr>
            <a:xfrm>
              <a:off x="0" y="-66675"/>
              <a:ext cx="915508" cy="366476"/>
            </a:xfrm>
            <a:prstGeom prst="rect">
              <a:avLst/>
            </a:prstGeom>
          </p:spPr>
          <p:txBody>
            <a:bodyPr anchor="ctr" rtlCol="false" tIns="50800" lIns="50800" bIns="50800" rIns="50800"/>
            <a:lstStyle/>
            <a:p>
              <a:pPr algn="ctr">
                <a:lnSpc>
                  <a:spcPts val="5179"/>
                </a:lnSpc>
                <a:spcBef>
                  <a:spcPct val="0"/>
                </a:spcBef>
              </a:pPr>
              <a:r>
                <a:rPr lang="en-US" sz="3699">
                  <a:solidFill>
                    <a:srgbClr val="FFFFFF"/>
                  </a:solidFill>
                  <a:latin typeface="Canva Sans Bold"/>
                  <a:ea typeface="Canva Sans Bold"/>
                  <a:cs typeface="Canva Sans Bold"/>
                  <a:sym typeface="Canva Sans Bold"/>
                </a:rPr>
                <a:t>Archived</a:t>
              </a:r>
            </a:p>
          </p:txBody>
        </p:sp>
      </p:grpSp>
      <p:sp>
        <p:nvSpPr>
          <p:cNvPr name="Freeform 18" id="18"/>
          <p:cNvSpPr/>
          <p:nvPr/>
        </p:nvSpPr>
        <p:spPr>
          <a:xfrm flipH="false" flipV="false" rot="4494633">
            <a:off x="-1399641" y="5989040"/>
            <a:ext cx="2799283" cy="2652320"/>
          </a:xfrm>
          <a:custGeom>
            <a:avLst/>
            <a:gdLst/>
            <a:ahLst/>
            <a:cxnLst/>
            <a:rect r="r" b="b" t="t" l="l"/>
            <a:pathLst>
              <a:path h="2652320" w="2799283">
                <a:moveTo>
                  <a:pt x="0" y="0"/>
                </a:moveTo>
                <a:lnTo>
                  <a:pt x="2799282" y="0"/>
                </a:lnTo>
                <a:lnTo>
                  <a:pt x="2799282" y="2652320"/>
                </a:lnTo>
                <a:lnTo>
                  <a:pt x="0" y="2652320"/>
                </a:lnTo>
                <a:lnTo>
                  <a:pt x="0" y="0"/>
                </a:lnTo>
                <a:close/>
              </a:path>
            </a:pathLst>
          </a:custGeom>
          <a:blipFill>
            <a:blip r:embed="rId3"/>
            <a:stretch>
              <a:fillRect l="0" t="0" r="0" b="0"/>
            </a:stretch>
          </a:blipFill>
        </p:spPr>
      </p:sp>
      <p:grpSp>
        <p:nvGrpSpPr>
          <p:cNvPr name="Group 19" id="19"/>
          <p:cNvGrpSpPr/>
          <p:nvPr/>
        </p:nvGrpSpPr>
        <p:grpSpPr>
          <a:xfrm rot="0">
            <a:off x="939088" y="5266437"/>
            <a:ext cx="1934740" cy="764172"/>
            <a:chOff x="0" y="0"/>
            <a:chExt cx="716570" cy="283027"/>
          </a:xfrm>
        </p:grpSpPr>
        <p:sp>
          <p:nvSpPr>
            <p:cNvPr name="Freeform 20" id="20"/>
            <p:cNvSpPr/>
            <p:nvPr/>
          </p:nvSpPr>
          <p:spPr>
            <a:xfrm flipH="false" flipV="false" rot="0">
              <a:off x="0" y="0"/>
              <a:ext cx="716570" cy="283027"/>
            </a:xfrm>
            <a:custGeom>
              <a:avLst/>
              <a:gdLst/>
              <a:ahLst/>
              <a:cxnLst/>
              <a:rect r="r" b="b" t="t" l="l"/>
              <a:pathLst>
                <a:path h="283027" w="716570">
                  <a:moveTo>
                    <a:pt x="141513" y="0"/>
                  </a:moveTo>
                  <a:lnTo>
                    <a:pt x="575057" y="0"/>
                  </a:lnTo>
                  <a:cubicBezTo>
                    <a:pt x="612589" y="0"/>
                    <a:pt x="648583" y="14909"/>
                    <a:pt x="675122" y="41448"/>
                  </a:cubicBezTo>
                  <a:cubicBezTo>
                    <a:pt x="701661" y="67987"/>
                    <a:pt x="716570" y="103982"/>
                    <a:pt x="716570" y="141513"/>
                  </a:cubicBezTo>
                  <a:lnTo>
                    <a:pt x="716570" y="141513"/>
                  </a:lnTo>
                  <a:cubicBezTo>
                    <a:pt x="716570" y="219669"/>
                    <a:pt x="653213" y="283027"/>
                    <a:pt x="575057" y="283027"/>
                  </a:cubicBezTo>
                  <a:lnTo>
                    <a:pt x="141513" y="283027"/>
                  </a:lnTo>
                  <a:cubicBezTo>
                    <a:pt x="63358" y="283027"/>
                    <a:pt x="0" y="219669"/>
                    <a:pt x="0" y="141513"/>
                  </a:cubicBezTo>
                  <a:lnTo>
                    <a:pt x="0" y="141513"/>
                  </a:lnTo>
                  <a:cubicBezTo>
                    <a:pt x="0" y="63358"/>
                    <a:pt x="63358" y="0"/>
                    <a:pt x="141513" y="0"/>
                  </a:cubicBezTo>
                  <a:close/>
                </a:path>
              </a:pathLst>
            </a:custGeom>
            <a:solidFill>
              <a:srgbClr val="FFBD59"/>
            </a:solidFill>
          </p:spPr>
        </p:sp>
        <p:sp>
          <p:nvSpPr>
            <p:cNvPr name="TextBox 21" id="21"/>
            <p:cNvSpPr txBox="true"/>
            <p:nvPr/>
          </p:nvSpPr>
          <p:spPr>
            <a:xfrm>
              <a:off x="0" y="-47625"/>
              <a:ext cx="716570" cy="330652"/>
            </a:xfrm>
            <a:prstGeom prst="rect">
              <a:avLst/>
            </a:prstGeom>
          </p:spPr>
          <p:txBody>
            <a:bodyPr anchor="ctr" rtlCol="false" tIns="50800" lIns="50800" bIns="50800" rIns="50800"/>
            <a:lstStyle/>
            <a:p>
              <a:pPr algn="ctr">
                <a:lnSpc>
                  <a:spcPts val="2800"/>
                </a:lnSpc>
                <a:spcBef>
                  <a:spcPct val="0"/>
                </a:spcBef>
              </a:pPr>
              <a:r>
                <a:rPr lang="en-US" sz="2000">
                  <a:solidFill>
                    <a:srgbClr val="FFFFFF"/>
                  </a:solidFill>
                  <a:latin typeface="Canva Sans Bold"/>
                  <a:ea typeface="Canva Sans Bold"/>
                  <a:cs typeface="Canva Sans Bold"/>
                  <a:sym typeface="Canva Sans Bold"/>
                </a:rPr>
                <a:t>Unavailable</a:t>
              </a:r>
            </a:p>
          </p:txBody>
        </p:sp>
      </p:grpSp>
      <p:grpSp>
        <p:nvGrpSpPr>
          <p:cNvPr name="Group 22" id="22"/>
          <p:cNvGrpSpPr/>
          <p:nvPr/>
        </p:nvGrpSpPr>
        <p:grpSpPr>
          <a:xfrm rot="0">
            <a:off x="4820499" y="2829772"/>
            <a:ext cx="1432911" cy="1297326"/>
            <a:chOff x="0" y="0"/>
            <a:chExt cx="530708" cy="480491"/>
          </a:xfrm>
        </p:grpSpPr>
        <p:sp>
          <p:nvSpPr>
            <p:cNvPr name="Freeform 23" id="23"/>
            <p:cNvSpPr/>
            <p:nvPr/>
          </p:nvSpPr>
          <p:spPr>
            <a:xfrm flipH="false" flipV="false" rot="0">
              <a:off x="0" y="0"/>
              <a:ext cx="530708" cy="480491"/>
            </a:xfrm>
            <a:custGeom>
              <a:avLst/>
              <a:gdLst/>
              <a:ahLst/>
              <a:cxnLst/>
              <a:rect r="r" b="b" t="t" l="l"/>
              <a:pathLst>
                <a:path h="480491" w="530708">
                  <a:moveTo>
                    <a:pt x="194505" y="0"/>
                  </a:moveTo>
                  <a:lnTo>
                    <a:pt x="336202" y="0"/>
                  </a:lnTo>
                  <a:cubicBezTo>
                    <a:pt x="443625" y="0"/>
                    <a:pt x="530708" y="87083"/>
                    <a:pt x="530708" y="194505"/>
                  </a:cubicBezTo>
                  <a:lnTo>
                    <a:pt x="530708" y="285986"/>
                  </a:lnTo>
                  <a:cubicBezTo>
                    <a:pt x="530708" y="393408"/>
                    <a:pt x="443625" y="480491"/>
                    <a:pt x="336202" y="480491"/>
                  </a:cubicBezTo>
                  <a:lnTo>
                    <a:pt x="194505" y="480491"/>
                  </a:lnTo>
                  <a:cubicBezTo>
                    <a:pt x="87083" y="480491"/>
                    <a:pt x="0" y="393408"/>
                    <a:pt x="0" y="285986"/>
                  </a:cubicBezTo>
                  <a:lnTo>
                    <a:pt x="0" y="194505"/>
                  </a:lnTo>
                  <a:cubicBezTo>
                    <a:pt x="0" y="87083"/>
                    <a:pt x="87083" y="0"/>
                    <a:pt x="194505" y="0"/>
                  </a:cubicBezTo>
                  <a:close/>
                </a:path>
              </a:pathLst>
            </a:custGeom>
            <a:solidFill>
              <a:srgbClr val="00BF63"/>
            </a:solidFill>
          </p:spPr>
        </p:sp>
        <p:sp>
          <p:nvSpPr>
            <p:cNvPr name="TextBox 24" id="24"/>
            <p:cNvSpPr txBox="true"/>
            <p:nvPr/>
          </p:nvSpPr>
          <p:spPr>
            <a:xfrm>
              <a:off x="0" y="-28575"/>
              <a:ext cx="530708" cy="509066"/>
            </a:xfrm>
            <a:prstGeom prst="rect">
              <a:avLst/>
            </a:prstGeom>
          </p:spPr>
          <p:txBody>
            <a:bodyPr anchor="ctr" rtlCol="false" tIns="50800" lIns="50800" bIns="50800" rIns="50800"/>
            <a:lstStyle/>
            <a:p>
              <a:pPr algn="ctr">
                <a:lnSpc>
                  <a:spcPts val="1960"/>
                </a:lnSpc>
                <a:spcBef>
                  <a:spcPct val="0"/>
                </a:spcBef>
              </a:pPr>
              <a:r>
                <a:rPr lang="en-US" sz="1400">
                  <a:solidFill>
                    <a:srgbClr val="FFFFFF"/>
                  </a:solidFill>
                  <a:latin typeface="Canva Sans Bold"/>
                  <a:ea typeface="Canva Sans Bold"/>
                  <a:cs typeface="Canva Sans Bold"/>
                  <a:sym typeface="Canva Sans Bold"/>
                </a:rPr>
                <a:t>Allocate the ungrouped members at one click</a:t>
              </a:r>
            </a:p>
          </p:txBody>
        </p:sp>
      </p:grpSp>
      <p:sp>
        <p:nvSpPr>
          <p:cNvPr name="TextBox 25" id="25"/>
          <p:cNvSpPr txBox="true"/>
          <p:nvPr/>
        </p:nvSpPr>
        <p:spPr>
          <a:xfrm rot="0">
            <a:off x="810682" y="2646439"/>
            <a:ext cx="1983984" cy="1680708"/>
          </a:xfrm>
          <a:prstGeom prst="rect">
            <a:avLst/>
          </a:prstGeom>
        </p:spPr>
        <p:txBody>
          <a:bodyPr anchor="t" rtlCol="false" tIns="0" lIns="0" bIns="0" rIns="0">
            <a:spAutoFit/>
          </a:bodyPr>
          <a:lstStyle/>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Create Survey</a:t>
            </a:r>
          </a:p>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Modify the questionnaire</a:t>
            </a:r>
          </a:p>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Setup restrictions</a:t>
            </a:r>
          </a:p>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Add members to the Survey</a:t>
            </a:r>
          </a:p>
        </p:txBody>
      </p:sp>
      <p:sp>
        <p:nvSpPr>
          <p:cNvPr name="TextBox 26" id="26"/>
          <p:cNvSpPr txBox="true"/>
          <p:nvPr/>
        </p:nvSpPr>
        <p:spPr>
          <a:xfrm rot="0">
            <a:off x="731520" y="731520"/>
            <a:ext cx="7469788" cy="755650"/>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Design: Different Stages</a:t>
            </a:r>
          </a:p>
        </p:txBody>
      </p:sp>
      <p:sp>
        <p:nvSpPr>
          <p:cNvPr name="TextBox 27" id="27"/>
          <p:cNvSpPr txBox="true"/>
          <p:nvPr/>
        </p:nvSpPr>
        <p:spPr>
          <a:xfrm rot="0">
            <a:off x="7906446" y="4165924"/>
            <a:ext cx="832979" cy="291528"/>
          </a:xfrm>
          <a:prstGeom prst="rect">
            <a:avLst/>
          </a:prstGeom>
        </p:spPr>
        <p:txBody>
          <a:bodyPr anchor="t" rtlCol="false" tIns="0" lIns="0" bIns="0" rIns="0">
            <a:spAutoFit/>
          </a:bodyPr>
          <a:lstStyle/>
          <a:p>
            <a:pPr algn="ctr">
              <a:lnSpc>
                <a:spcPts val="2350"/>
              </a:lnSpc>
            </a:pPr>
            <a:r>
              <a:rPr lang="en-US" sz="1808">
                <a:solidFill>
                  <a:srgbClr val="000000"/>
                </a:solidFill>
                <a:latin typeface="Halant Medium"/>
                <a:ea typeface="Halant Medium"/>
                <a:cs typeface="Halant Medium"/>
                <a:sym typeface="Halant Medium"/>
              </a:rPr>
              <a:t>Owners</a:t>
            </a:r>
          </a:p>
        </p:txBody>
      </p:sp>
      <p:sp>
        <p:nvSpPr>
          <p:cNvPr name="TextBox 28" id="28"/>
          <p:cNvSpPr txBox="true"/>
          <p:nvPr/>
        </p:nvSpPr>
        <p:spPr>
          <a:xfrm rot="0">
            <a:off x="7769773" y="6248152"/>
            <a:ext cx="969652" cy="291528"/>
          </a:xfrm>
          <a:prstGeom prst="rect">
            <a:avLst/>
          </a:prstGeom>
        </p:spPr>
        <p:txBody>
          <a:bodyPr anchor="t" rtlCol="false" tIns="0" lIns="0" bIns="0" rIns="0">
            <a:spAutoFit/>
          </a:bodyPr>
          <a:lstStyle/>
          <a:p>
            <a:pPr algn="ctr">
              <a:lnSpc>
                <a:spcPts val="2350"/>
              </a:lnSpc>
            </a:pPr>
            <a:r>
              <a:rPr lang="en-US" sz="1808">
                <a:solidFill>
                  <a:srgbClr val="000000"/>
                </a:solidFill>
                <a:latin typeface="Halant Medium"/>
                <a:ea typeface="Halant Medium"/>
                <a:cs typeface="Halant Medium"/>
                <a:sym typeface="Halant Medium"/>
              </a:rPr>
              <a:t>Members</a:t>
            </a:r>
          </a:p>
        </p:txBody>
      </p:sp>
      <p:sp>
        <p:nvSpPr>
          <p:cNvPr name="TextBox 29" id="29"/>
          <p:cNvSpPr txBox="true"/>
          <p:nvPr/>
        </p:nvSpPr>
        <p:spPr>
          <a:xfrm rot="0">
            <a:off x="3057795" y="2623794"/>
            <a:ext cx="1762705" cy="1680708"/>
          </a:xfrm>
          <a:prstGeom prst="rect">
            <a:avLst/>
          </a:prstGeom>
        </p:spPr>
        <p:txBody>
          <a:bodyPr anchor="t" rtlCol="false" tIns="0" lIns="0" bIns="0" rIns="0">
            <a:spAutoFit/>
          </a:bodyPr>
          <a:lstStyle/>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Not allowed to modify questionnaire</a:t>
            </a:r>
          </a:p>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Allowed to publish announcements</a:t>
            </a:r>
          </a:p>
        </p:txBody>
      </p:sp>
      <p:sp>
        <p:nvSpPr>
          <p:cNvPr name="TextBox 30" id="30"/>
          <p:cNvSpPr txBox="true"/>
          <p:nvPr/>
        </p:nvSpPr>
        <p:spPr>
          <a:xfrm rot="0">
            <a:off x="3109748" y="4727747"/>
            <a:ext cx="3552468" cy="1645629"/>
          </a:xfrm>
          <a:prstGeom prst="rect">
            <a:avLst/>
          </a:prstGeom>
        </p:spPr>
        <p:txBody>
          <a:bodyPr anchor="t" rtlCol="false" tIns="0" lIns="0" bIns="0" rIns="0">
            <a:spAutoFit/>
          </a:bodyPr>
          <a:lstStyle/>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Allowed to fill in the questionnaire</a:t>
            </a:r>
          </a:p>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Allowed to find </a:t>
            </a:r>
            <a:r>
              <a:rPr lang="en-US" sz="1586" spc="-15">
                <a:solidFill>
                  <a:srgbClr val="000000"/>
                </a:solidFill>
                <a:latin typeface="Assistant Bold"/>
                <a:ea typeface="Assistant Bold"/>
                <a:cs typeface="Assistant Bold"/>
                <a:sym typeface="Assistant Bold"/>
              </a:rPr>
              <a:t>recommendations</a:t>
            </a:r>
            <a:r>
              <a:rPr lang="en-US" sz="1586" spc="-15">
                <a:solidFill>
                  <a:srgbClr val="000000"/>
                </a:solidFill>
                <a:latin typeface="Assistant"/>
                <a:ea typeface="Assistant"/>
                <a:cs typeface="Assistant"/>
                <a:sym typeface="Assistant"/>
              </a:rPr>
              <a:t> in the match ground</a:t>
            </a:r>
          </a:p>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Allowed to group up with other member/groups (By sending requests)</a:t>
            </a:r>
          </a:p>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Allowed to modify personal info</a:t>
            </a:r>
          </a:p>
        </p:txBody>
      </p:sp>
      <p:sp>
        <p:nvSpPr>
          <p:cNvPr name="AutoShape 31" id="31"/>
          <p:cNvSpPr/>
          <p:nvPr/>
        </p:nvSpPr>
        <p:spPr>
          <a:xfrm flipV="true">
            <a:off x="5314338" y="4022061"/>
            <a:ext cx="222617" cy="989251"/>
          </a:xfrm>
          <a:prstGeom prst="line">
            <a:avLst/>
          </a:prstGeom>
          <a:ln cap="flat" w="38100">
            <a:solidFill>
              <a:srgbClr val="000000"/>
            </a:solidFill>
            <a:prstDash val="solid"/>
            <a:headEnd type="none" len="sm" w="sm"/>
            <a:tailEnd type="arrow" len="sm" w="med"/>
          </a:ln>
        </p:spPr>
      </p:sp>
      <p:sp>
        <p:nvSpPr>
          <p:cNvPr name="TextBox 32" id="32"/>
          <p:cNvSpPr txBox="true"/>
          <p:nvPr/>
        </p:nvSpPr>
        <p:spPr>
          <a:xfrm rot="0">
            <a:off x="6605752" y="2708174"/>
            <a:ext cx="2133674" cy="1116565"/>
          </a:xfrm>
          <a:prstGeom prst="rect">
            <a:avLst/>
          </a:prstGeom>
        </p:spPr>
        <p:txBody>
          <a:bodyPr anchor="t" rtlCol="false" tIns="0" lIns="0" bIns="0" rIns="0">
            <a:spAutoFit/>
          </a:bodyPr>
          <a:lstStyle/>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Not allowed to modify questionnaire</a:t>
            </a:r>
          </a:p>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Allowed to publish announcements</a:t>
            </a:r>
          </a:p>
        </p:txBody>
      </p:sp>
      <p:sp>
        <p:nvSpPr>
          <p:cNvPr name="TextBox 33" id="33"/>
          <p:cNvSpPr txBox="true"/>
          <p:nvPr/>
        </p:nvSpPr>
        <p:spPr>
          <a:xfrm rot="0">
            <a:off x="6605752" y="4727747"/>
            <a:ext cx="2208065" cy="1369404"/>
          </a:xfrm>
          <a:prstGeom prst="rect">
            <a:avLst/>
          </a:prstGeom>
        </p:spPr>
        <p:txBody>
          <a:bodyPr anchor="t" rtlCol="false" tIns="0" lIns="0" bIns="0" rIns="0">
            <a:spAutoFit/>
          </a:bodyPr>
          <a:lstStyle/>
          <a:p>
            <a:pPr algn="l" marL="342515" indent="-171258" lvl="1">
              <a:lnSpc>
                <a:spcPts val="2221"/>
              </a:lnSpc>
              <a:buFont typeface="Arial"/>
              <a:buChar char="•"/>
            </a:pPr>
            <a:r>
              <a:rPr lang="en-US" sz="1586" spc="-15">
                <a:solidFill>
                  <a:srgbClr val="000000"/>
                </a:solidFill>
                <a:latin typeface="Assistant"/>
                <a:ea typeface="Assistant"/>
                <a:cs typeface="Assistant"/>
                <a:sym typeface="Assistant"/>
              </a:rPr>
              <a:t>Not allowed to do any operations, only can check the grouping results and receive announcements.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088749">
            <a:off x="8076868" y="5782413"/>
            <a:ext cx="1345042" cy="1274427"/>
          </a:xfrm>
          <a:custGeom>
            <a:avLst/>
            <a:gdLst/>
            <a:ahLst/>
            <a:cxnLst/>
            <a:rect r="r" b="b" t="t" l="l"/>
            <a:pathLst>
              <a:path h="1274427" w="1345042">
                <a:moveTo>
                  <a:pt x="0" y="0"/>
                </a:moveTo>
                <a:lnTo>
                  <a:pt x="1345042" y="0"/>
                </a:lnTo>
                <a:lnTo>
                  <a:pt x="1345042" y="1274427"/>
                </a:lnTo>
                <a:lnTo>
                  <a:pt x="0" y="1274427"/>
                </a:lnTo>
                <a:lnTo>
                  <a:pt x="0" y="0"/>
                </a:lnTo>
                <a:close/>
              </a:path>
            </a:pathLst>
          </a:custGeom>
          <a:blipFill>
            <a:blip r:embed="rId2"/>
            <a:stretch>
              <a:fillRect l="0" t="0" r="0" b="0"/>
            </a:stretch>
          </a:blipFill>
        </p:spPr>
      </p:sp>
      <p:sp>
        <p:nvSpPr>
          <p:cNvPr name="Freeform 3" id="3"/>
          <p:cNvSpPr/>
          <p:nvPr/>
        </p:nvSpPr>
        <p:spPr>
          <a:xfrm flipH="false" flipV="false" rot="313119">
            <a:off x="6771182" y="-1515534"/>
            <a:ext cx="3740642" cy="3576989"/>
          </a:xfrm>
          <a:custGeom>
            <a:avLst/>
            <a:gdLst/>
            <a:ahLst/>
            <a:cxnLst/>
            <a:rect r="r" b="b" t="t" l="l"/>
            <a:pathLst>
              <a:path h="3576989" w="3740642">
                <a:moveTo>
                  <a:pt x="0" y="0"/>
                </a:moveTo>
                <a:lnTo>
                  <a:pt x="3740641" y="0"/>
                </a:lnTo>
                <a:lnTo>
                  <a:pt x="3740641" y="3576989"/>
                </a:lnTo>
                <a:lnTo>
                  <a:pt x="0" y="3576989"/>
                </a:lnTo>
                <a:lnTo>
                  <a:pt x="0" y="0"/>
                </a:lnTo>
                <a:close/>
              </a:path>
            </a:pathLst>
          </a:custGeom>
          <a:blipFill>
            <a:blip r:embed="rId3"/>
            <a:stretch>
              <a:fillRect l="0" t="0" r="0" b="0"/>
            </a:stretch>
          </a:blipFill>
        </p:spPr>
      </p:sp>
      <p:sp>
        <p:nvSpPr>
          <p:cNvPr name="Freeform 4" id="4"/>
          <p:cNvSpPr/>
          <p:nvPr/>
        </p:nvSpPr>
        <p:spPr>
          <a:xfrm flipH="false" flipV="false" rot="1627250">
            <a:off x="-1444747" y="4892345"/>
            <a:ext cx="4978439" cy="4430811"/>
          </a:xfrm>
          <a:custGeom>
            <a:avLst/>
            <a:gdLst/>
            <a:ahLst/>
            <a:cxnLst/>
            <a:rect r="r" b="b" t="t" l="l"/>
            <a:pathLst>
              <a:path h="4430811" w="4978439">
                <a:moveTo>
                  <a:pt x="0" y="0"/>
                </a:moveTo>
                <a:lnTo>
                  <a:pt x="4978439" y="0"/>
                </a:lnTo>
                <a:lnTo>
                  <a:pt x="4978439" y="4430811"/>
                </a:lnTo>
                <a:lnTo>
                  <a:pt x="0" y="4430811"/>
                </a:lnTo>
                <a:lnTo>
                  <a:pt x="0" y="0"/>
                </a:lnTo>
                <a:close/>
              </a:path>
            </a:pathLst>
          </a:custGeom>
          <a:blipFill>
            <a:blip r:embed="rId4"/>
            <a:stretch>
              <a:fillRect l="0" t="0" r="0" b="0"/>
            </a:stretch>
          </a:blipFill>
        </p:spPr>
      </p:sp>
      <p:sp>
        <p:nvSpPr>
          <p:cNvPr name="Freeform 5" id="5"/>
          <p:cNvSpPr/>
          <p:nvPr/>
        </p:nvSpPr>
        <p:spPr>
          <a:xfrm flipH="false" flipV="false" rot="6959566">
            <a:off x="-352005" y="326429"/>
            <a:ext cx="1805054" cy="1726083"/>
          </a:xfrm>
          <a:custGeom>
            <a:avLst/>
            <a:gdLst/>
            <a:ahLst/>
            <a:cxnLst/>
            <a:rect r="r" b="b" t="t" l="l"/>
            <a:pathLst>
              <a:path h="1726083" w="1805054">
                <a:moveTo>
                  <a:pt x="0" y="0"/>
                </a:moveTo>
                <a:lnTo>
                  <a:pt x="1805054" y="0"/>
                </a:lnTo>
                <a:lnTo>
                  <a:pt x="1805054" y="1726083"/>
                </a:lnTo>
                <a:lnTo>
                  <a:pt x="0" y="1726083"/>
                </a:lnTo>
                <a:lnTo>
                  <a:pt x="0" y="0"/>
                </a:lnTo>
                <a:close/>
              </a:path>
            </a:pathLst>
          </a:custGeom>
          <a:blipFill>
            <a:blip r:embed="rId3"/>
            <a:stretch>
              <a:fillRect l="0" t="0" r="0" b="0"/>
            </a:stretch>
          </a:blipFill>
        </p:spPr>
      </p:sp>
      <p:grpSp>
        <p:nvGrpSpPr>
          <p:cNvPr name="Group 6" id="6"/>
          <p:cNvGrpSpPr/>
          <p:nvPr/>
        </p:nvGrpSpPr>
        <p:grpSpPr>
          <a:xfrm rot="0">
            <a:off x="731520" y="3003814"/>
            <a:ext cx="1676305" cy="1102382"/>
            <a:chOff x="0" y="0"/>
            <a:chExt cx="653710" cy="429897"/>
          </a:xfrm>
        </p:grpSpPr>
        <p:sp>
          <p:nvSpPr>
            <p:cNvPr name="Freeform 7" id="7"/>
            <p:cNvSpPr/>
            <p:nvPr/>
          </p:nvSpPr>
          <p:spPr>
            <a:xfrm flipH="false" flipV="false" rot="0">
              <a:off x="0" y="0"/>
              <a:ext cx="653710" cy="429897"/>
            </a:xfrm>
            <a:custGeom>
              <a:avLst/>
              <a:gdLst/>
              <a:ahLst/>
              <a:cxnLst/>
              <a:rect r="r" b="b" t="t" l="l"/>
              <a:pathLst>
                <a:path h="429897" w="653710">
                  <a:moveTo>
                    <a:pt x="166264" y="0"/>
                  </a:moveTo>
                  <a:lnTo>
                    <a:pt x="487446" y="0"/>
                  </a:lnTo>
                  <a:cubicBezTo>
                    <a:pt x="531542" y="0"/>
                    <a:pt x="573832" y="17517"/>
                    <a:pt x="605012" y="48698"/>
                  </a:cubicBezTo>
                  <a:cubicBezTo>
                    <a:pt x="636193" y="79878"/>
                    <a:pt x="653710" y="122168"/>
                    <a:pt x="653710" y="166264"/>
                  </a:cubicBezTo>
                  <a:lnTo>
                    <a:pt x="653710" y="263633"/>
                  </a:lnTo>
                  <a:cubicBezTo>
                    <a:pt x="653710" y="355458"/>
                    <a:pt x="579271" y="429897"/>
                    <a:pt x="487446" y="429897"/>
                  </a:cubicBezTo>
                  <a:lnTo>
                    <a:pt x="166264" y="429897"/>
                  </a:lnTo>
                  <a:cubicBezTo>
                    <a:pt x="74439" y="429897"/>
                    <a:pt x="0" y="355458"/>
                    <a:pt x="0" y="263633"/>
                  </a:cubicBezTo>
                  <a:lnTo>
                    <a:pt x="0" y="166264"/>
                  </a:lnTo>
                  <a:cubicBezTo>
                    <a:pt x="0" y="74439"/>
                    <a:pt x="74439" y="0"/>
                    <a:pt x="166264" y="0"/>
                  </a:cubicBezTo>
                  <a:close/>
                </a:path>
              </a:pathLst>
            </a:custGeom>
            <a:gradFill rotWithShape="true">
              <a:gsLst>
                <a:gs pos="0">
                  <a:srgbClr val="8C52FF">
                    <a:alpha val="100000"/>
                  </a:srgbClr>
                </a:gs>
                <a:gs pos="100000">
                  <a:srgbClr val="5CE1E6">
                    <a:alpha val="100000"/>
                  </a:srgbClr>
                </a:gs>
              </a:gsLst>
              <a:lin ang="0"/>
            </a:gradFill>
          </p:spPr>
        </p:sp>
        <p:sp>
          <p:nvSpPr>
            <p:cNvPr name="TextBox 8" id="8"/>
            <p:cNvSpPr txBox="true"/>
            <p:nvPr/>
          </p:nvSpPr>
          <p:spPr>
            <a:xfrm>
              <a:off x="0" y="-38100"/>
              <a:ext cx="653710" cy="467997"/>
            </a:xfrm>
            <a:prstGeom prst="rect">
              <a:avLst/>
            </a:prstGeom>
          </p:spPr>
          <p:txBody>
            <a:bodyPr anchor="ctr" rtlCol="false" tIns="50800" lIns="50800" bIns="50800" rIns="50800"/>
            <a:lstStyle/>
            <a:p>
              <a:pPr algn="ctr">
                <a:lnSpc>
                  <a:spcPts val="2641"/>
                </a:lnSpc>
              </a:pPr>
              <a:r>
                <a:rPr lang="en-US" sz="1886" spc="-18">
                  <a:solidFill>
                    <a:srgbClr val="FFFFFF"/>
                  </a:solidFill>
                  <a:latin typeface="Assistant Bold"/>
                  <a:ea typeface="Assistant Bold"/>
                  <a:cs typeface="Assistant Bold"/>
                  <a:sym typeface="Assistant Bold"/>
                </a:rPr>
                <a:t>Request for ideal teammates</a:t>
              </a:r>
            </a:p>
          </p:txBody>
        </p:sp>
      </p:grpSp>
      <p:grpSp>
        <p:nvGrpSpPr>
          <p:cNvPr name="Group 9" id="9"/>
          <p:cNvGrpSpPr/>
          <p:nvPr/>
        </p:nvGrpSpPr>
        <p:grpSpPr>
          <a:xfrm rot="0">
            <a:off x="2534947" y="2947583"/>
            <a:ext cx="1193017" cy="1136801"/>
            <a:chOff x="0" y="0"/>
            <a:chExt cx="934038" cy="890025"/>
          </a:xfrm>
        </p:grpSpPr>
        <p:sp>
          <p:nvSpPr>
            <p:cNvPr name="Freeform 10" id="10"/>
            <p:cNvSpPr/>
            <p:nvPr/>
          </p:nvSpPr>
          <p:spPr>
            <a:xfrm flipH="false" flipV="false" rot="0">
              <a:off x="0" y="0"/>
              <a:ext cx="934038" cy="890026"/>
            </a:xfrm>
            <a:custGeom>
              <a:avLst/>
              <a:gdLst/>
              <a:ahLst/>
              <a:cxnLst/>
              <a:rect r="r" b="b" t="t" l="l"/>
              <a:pathLst>
                <a:path h="890026" w="934038">
                  <a:moveTo>
                    <a:pt x="934038" y="445013"/>
                  </a:moveTo>
                  <a:lnTo>
                    <a:pt x="527638" y="0"/>
                  </a:lnTo>
                  <a:lnTo>
                    <a:pt x="527638" y="203200"/>
                  </a:lnTo>
                  <a:lnTo>
                    <a:pt x="0" y="203200"/>
                  </a:lnTo>
                  <a:lnTo>
                    <a:pt x="0" y="686825"/>
                  </a:lnTo>
                  <a:lnTo>
                    <a:pt x="527638" y="686825"/>
                  </a:lnTo>
                  <a:lnTo>
                    <a:pt x="527638" y="890026"/>
                  </a:lnTo>
                  <a:lnTo>
                    <a:pt x="934038" y="445013"/>
                  </a:lnTo>
                  <a:close/>
                </a:path>
              </a:pathLst>
            </a:custGeom>
            <a:solidFill>
              <a:srgbClr val="FCE1FF"/>
            </a:solidFill>
          </p:spPr>
        </p:sp>
        <p:sp>
          <p:nvSpPr>
            <p:cNvPr name="TextBox 11" id="11"/>
            <p:cNvSpPr txBox="true"/>
            <p:nvPr/>
          </p:nvSpPr>
          <p:spPr>
            <a:xfrm>
              <a:off x="0" y="184150"/>
              <a:ext cx="832438" cy="502675"/>
            </a:xfrm>
            <a:prstGeom prst="rect">
              <a:avLst/>
            </a:prstGeom>
          </p:spPr>
          <p:txBody>
            <a:bodyPr anchor="ctr" rtlCol="false" tIns="50800" lIns="50800" bIns="50800" rIns="50800"/>
            <a:lstStyle/>
            <a:p>
              <a:pPr algn="ctr">
                <a:lnSpc>
                  <a:spcPts val="2081"/>
                </a:lnSpc>
              </a:pPr>
              <a:r>
                <a:rPr lang="en-US" sz="1486" spc="-14">
                  <a:solidFill>
                    <a:srgbClr val="000000"/>
                  </a:solidFill>
                  <a:latin typeface="Assistant Bold"/>
                  <a:ea typeface="Assistant Bold"/>
                  <a:cs typeface="Assistant Bold"/>
                  <a:sym typeface="Assistant Bold"/>
                </a:rPr>
                <a:t>LLM application</a:t>
              </a:r>
            </a:p>
          </p:txBody>
        </p:sp>
      </p:grpSp>
      <p:grpSp>
        <p:nvGrpSpPr>
          <p:cNvPr name="Group 12" id="12"/>
          <p:cNvGrpSpPr/>
          <p:nvPr/>
        </p:nvGrpSpPr>
        <p:grpSpPr>
          <a:xfrm rot="0">
            <a:off x="3811818" y="3028999"/>
            <a:ext cx="2084259" cy="1052012"/>
            <a:chOff x="0" y="0"/>
            <a:chExt cx="812800" cy="410254"/>
          </a:xfrm>
        </p:grpSpPr>
        <p:sp>
          <p:nvSpPr>
            <p:cNvPr name="Freeform 13" id="13"/>
            <p:cNvSpPr/>
            <p:nvPr/>
          </p:nvSpPr>
          <p:spPr>
            <a:xfrm flipH="false" flipV="false" rot="0">
              <a:off x="0" y="0"/>
              <a:ext cx="812800" cy="410254"/>
            </a:xfrm>
            <a:custGeom>
              <a:avLst/>
              <a:gdLst/>
              <a:ahLst/>
              <a:cxnLst/>
              <a:rect r="r" b="b" t="t" l="l"/>
              <a:pathLst>
                <a:path h="410254" w="812800">
                  <a:moveTo>
                    <a:pt x="133721" y="0"/>
                  </a:moveTo>
                  <a:lnTo>
                    <a:pt x="679079" y="0"/>
                  </a:lnTo>
                  <a:cubicBezTo>
                    <a:pt x="752931" y="0"/>
                    <a:pt x="812800" y="59869"/>
                    <a:pt x="812800" y="133721"/>
                  </a:cubicBezTo>
                  <a:lnTo>
                    <a:pt x="812800" y="276533"/>
                  </a:lnTo>
                  <a:cubicBezTo>
                    <a:pt x="812800" y="350385"/>
                    <a:pt x="752931" y="410254"/>
                    <a:pt x="679079" y="410254"/>
                  </a:cubicBezTo>
                  <a:lnTo>
                    <a:pt x="133721" y="410254"/>
                  </a:lnTo>
                  <a:cubicBezTo>
                    <a:pt x="98256" y="410254"/>
                    <a:pt x="64244" y="396165"/>
                    <a:pt x="39166" y="371088"/>
                  </a:cubicBezTo>
                  <a:cubicBezTo>
                    <a:pt x="14088" y="346010"/>
                    <a:pt x="0" y="311998"/>
                    <a:pt x="0" y="276533"/>
                  </a:cubicBezTo>
                  <a:lnTo>
                    <a:pt x="0" y="133721"/>
                  </a:lnTo>
                  <a:cubicBezTo>
                    <a:pt x="0" y="59869"/>
                    <a:pt x="59869" y="0"/>
                    <a:pt x="133721" y="0"/>
                  </a:cubicBezTo>
                  <a:close/>
                </a:path>
              </a:pathLst>
            </a:custGeom>
            <a:gradFill rotWithShape="true">
              <a:gsLst>
                <a:gs pos="0">
                  <a:srgbClr val="5170FF">
                    <a:alpha val="100000"/>
                  </a:srgbClr>
                </a:gs>
                <a:gs pos="100000">
                  <a:srgbClr val="FF66C4">
                    <a:alpha val="100000"/>
                  </a:srgbClr>
                </a:gs>
              </a:gsLst>
              <a:lin ang="0"/>
            </a:gradFill>
          </p:spPr>
        </p:sp>
        <p:sp>
          <p:nvSpPr>
            <p:cNvPr name="TextBox 14" id="14"/>
            <p:cNvSpPr txBox="true"/>
            <p:nvPr/>
          </p:nvSpPr>
          <p:spPr>
            <a:xfrm>
              <a:off x="0" y="-38100"/>
              <a:ext cx="812800" cy="448354"/>
            </a:xfrm>
            <a:prstGeom prst="rect">
              <a:avLst/>
            </a:prstGeom>
          </p:spPr>
          <p:txBody>
            <a:bodyPr anchor="ctr" rtlCol="false" tIns="50800" lIns="50800" bIns="50800" rIns="50800"/>
            <a:lstStyle/>
            <a:p>
              <a:pPr algn="ctr">
                <a:lnSpc>
                  <a:spcPts val="2641"/>
                </a:lnSpc>
              </a:pPr>
              <a:r>
                <a:rPr lang="en-US" sz="1886" spc="-18">
                  <a:solidFill>
                    <a:srgbClr val="FFFFFF"/>
                  </a:solidFill>
                  <a:latin typeface="Assistant Bold"/>
                  <a:ea typeface="Assistant Bold"/>
                  <a:cs typeface="Assistant Bold"/>
                  <a:sym typeface="Assistant Bold"/>
                </a:rPr>
                <a:t>A model answer for the questionnaire</a:t>
              </a:r>
            </a:p>
          </p:txBody>
        </p:sp>
      </p:grpSp>
      <p:grpSp>
        <p:nvGrpSpPr>
          <p:cNvPr name="Group 15" id="15"/>
          <p:cNvGrpSpPr/>
          <p:nvPr/>
        </p:nvGrpSpPr>
        <p:grpSpPr>
          <a:xfrm rot="0">
            <a:off x="731520" y="4354259"/>
            <a:ext cx="2455126" cy="990201"/>
            <a:chOff x="0" y="0"/>
            <a:chExt cx="957427" cy="386149"/>
          </a:xfrm>
        </p:grpSpPr>
        <p:sp>
          <p:nvSpPr>
            <p:cNvPr name="Freeform 16" id="16"/>
            <p:cNvSpPr/>
            <p:nvPr/>
          </p:nvSpPr>
          <p:spPr>
            <a:xfrm flipH="false" flipV="false" rot="0">
              <a:off x="0" y="0"/>
              <a:ext cx="957427" cy="386149"/>
            </a:xfrm>
            <a:custGeom>
              <a:avLst/>
              <a:gdLst/>
              <a:ahLst/>
              <a:cxnLst/>
              <a:rect r="r" b="b" t="t" l="l"/>
              <a:pathLst>
                <a:path h="386149" w="957427">
                  <a:moveTo>
                    <a:pt x="113521" y="0"/>
                  </a:moveTo>
                  <a:lnTo>
                    <a:pt x="843906" y="0"/>
                  </a:lnTo>
                  <a:cubicBezTo>
                    <a:pt x="906602" y="0"/>
                    <a:pt x="957427" y="50825"/>
                    <a:pt x="957427" y="113521"/>
                  </a:cubicBezTo>
                  <a:lnTo>
                    <a:pt x="957427" y="272628"/>
                  </a:lnTo>
                  <a:cubicBezTo>
                    <a:pt x="957427" y="302736"/>
                    <a:pt x="945467" y="331610"/>
                    <a:pt x="924178" y="352900"/>
                  </a:cubicBezTo>
                  <a:cubicBezTo>
                    <a:pt x="902888" y="374189"/>
                    <a:pt x="874014" y="386149"/>
                    <a:pt x="843906" y="386149"/>
                  </a:cubicBezTo>
                  <a:lnTo>
                    <a:pt x="113521" y="386149"/>
                  </a:lnTo>
                  <a:cubicBezTo>
                    <a:pt x="50825" y="386149"/>
                    <a:pt x="0" y="335324"/>
                    <a:pt x="0" y="272628"/>
                  </a:cubicBezTo>
                  <a:lnTo>
                    <a:pt x="0" y="113521"/>
                  </a:lnTo>
                  <a:cubicBezTo>
                    <a:pt x="0" y="50825"/>
                    <a:pt x="50825" y="0"/>
                    <a:pt x="113521" y="0"/>
                  </a:cubicBezTo>
                  <a:close/>
                </a:path>
              </a:pathLst>
            </a:custGeom>
            <a:gradFill rotWithShape="true">
              <a:gsLst>
                <a:gs pos="0">
                  <a:srgbClr val="5170FF">
                    <a:alpha val="100000"/>
                  </a:srgbClr>
                </a:gs>
                <a:gs pos="100000">
                  <a:srgbClr val="FF66C4">
                    <a:alpha val="100000"/>
                  </a:srgbClr>
                </a:gs>
              </a:gsLst>
              <a:lin ang="0"/>
            </a:gradFill>
          </p:spPr>
        </p:sp>
        <p:sp>
          <p:nvSpPr>
            <p:cNvPr name="TextBox 17" id="17"/>
            <p:cNvSpPr txBox="true"/>
            <p:nvPr/>
          </p:nvSpPr>
          <p:spPr>
            <a:xfrm>
              <a:off x="0" y="-38100"/>
              <a:ext cx="957427" cy="424249"/>
            </a:xfrm>
            <a:prstGeom prst="rect">
              <a:avLst/>
            </a:prstGeom>
          </p:spPr>
          <p:txBody>
            <a:bodyPr anchor="ctr" rtlCol="false" tIns="50800" lIns="50800" bIns="50800" rIns="50800"/>
            <a:lstStyle/>
            <a:p>
              <a:pPr algn="ctr">
                <a:lnSpc>
                  <a:spcPts val="2641"/>
                </a:lnSpc>
              </a:pPr>
              <a:r>
                <a:rPr lang="en-US" sz="1886" spc="-18">
                  <a:solidFill>
                    <a:srgbClr val="FFFFFF"/>
                  </a:solidFill>
                  <a:latin typeface="Assistant Bold"/>
                  <a:ea typeface="Assistant Bold"/>
                  <a:cs typeface="Assistant Bold"/>
                  <a:sym typeface="Assistant Bold"/>
                </a:rPr>
                <a:t>All other answers for the questionnaires</a:t>
              </a:r>
            </a:p>
          </p:txBody>
        </p:sp>
      </p:grpSp>
      <p:grpSp>
        <p:nvGrpSpPr>
          <p:cNvPr name="Group 18" id="18"/>
          <p:cNvGrpSpPr/>
          <p:nvPr/>
        </p:nvGrpSpPr>
        <p:grpSpPr>
          <a:xfrm rot="0">
            <a:off x="5981802" y="2969395"/>
            <a:ext cx="1175746" cy="1136801"/>
            <a:chOff x="0" y="0"/>
            <a:chExt cx="920517" cy="890025"/>
          </a:xfrm>
        </p:grpSpPr>
        <p:sp>
          <p:nvSpPr>
            <p:cNvPr name="Freeform 19" id="19"/>
            <p:cNvSpPr/>
            <p:nvPr/>
          </p:nvSpPr>
          <p:spPr>
            <a:xfrm flipH="false" flipV="false" rot="0">
              <a:off x="0" y="0"/>
              <a:ext cx="920516" cy="890026"/>
            </a:xfrm>
            <a:custGeom>
              <a:avLst/>
              <a:gdLst/>
              <a:ahLst/>
              <a:cxnLst/>
              <a:rect r="r" b="b" t="t" l="l"/>
              <a:pathLst>
                <a:path h="890026" w="920516">
                  <a:moveTo>
                    <a:pt x="920516" y="445013"/>
                  </a:moveTo>
                  <a:lnTo>
                    <a:pt x="514117" y="0"/>
                  </a:lnTo>
                  <a:lnTo>
                    <a:pt x="514117" y="203200"/>
                  </a:lnTo>
                  <a:lnTo>
                    <a:pt x="0" y="203200"/>
                  </a:lnTo>
                  <a:lnTo>
                    <a:pt x="0" y="686825"/>
                  </a:lnTo>
                  <a:lnTo>
                    <a:pt x="514117" y="686825"/>
                  </a:lnTo>
                  <a:lnTo>
                    <a:pt x="514117" y="890026"/>
                  </a:lnTo>
                  <a:lnTo>
                    <a:pt x="920516" y="445013"/>
                  </a:lnTo>
                  <a:close/>
                </a:path>
              </a:pathLst>
            </a:custGeom>
            <a:solidFill>
              <a:srgbClr val="FCE1FF"/>
            </a:solidFill>
          </p:spPr>
        </p:sp>
        <p:sp>
          <p:nvSpPr>
            <p:cNvPr name="TextBox 20" id="20"/>
            <p:cNvSpPr txBox="true"/>
            <p:nvPr/>
          </p:nvSpPr>
          <p:spPr>
            <a:xfrm>
              <a:off x="0" y="184150"/>
              <a:ext cx="818917" cy="502675"/>
            </a:xfrm>
            <a:prstGeom prst="rect">
              <a:avLst/>
            </a:prstGeom>
          </p:spPr>
          <p:txBody>
            <a:bodyPr anchor="ctr" rtlCol="false" tIns="50800" lIns="50800" bIns="50800" rIns="50800"/>
            <a:lstStyle/>
            <a:p>
              <a:pPr algn="ctr">
                <a:lnSpc>
                  <a:spcPts val="2081"/>
                </a:lnSpc>
              </a:pPr>
              <a:r>
                <a:rPr lang="en-US" sz="1486" spc="-14">
                  <a:solidFill>
                    <a:srgbClr val="000000"/>
                  </a:solidFill>
                  <a:latin typeface="Assistant Bold"/>
                  <a:ea typeface="Assistant Bold"/>
                  <a:cs typeface="Assistant Bold"/>
                  <a:sym typeface="Assistant Bold"/>
                </a:rPr>
                <a:t>LLM Encoders</a:t>
              </a:r>
            </a:p>
          </p:txBody>
        </p:sp>
      </p:grpSp>
      <p:grpSp>
        <p:nvGrpSpPr>
          <p:cNvPr name="Group 21" id="21"/>
          <p:cNvGrpSpPr/>
          <p:nvPr/>
        </p:nvGrpSpPr>
        <p:grpSpPr>
          <a:xfrm rot="0">
            <a:off x="7163963" y="3003814"/>
            <a:ext cx="1441422" cy="1052012"/>
            <a:chOff x="0" y="0"/>
            <a:chExt cx="562113" cy="410254"/>
          </a:xfrm>
        </p:grpSpPr>
        <p:sp>
          <p:nvSpPr>
            <p:cNvPr name="Freeform 22" id="22"/>
            <p:cNvSpPr/>
            <p:nvPr/>
          </p:nvSpPr>
          <p:spPr>
            <a:xfrm flipH="false" flipV="false" rot="0">
              <a:off x="0" y="0"/>
              <a:ext cx="562113" cy="410254"/>
            </a:xfrm>
            <a:custGeom>
              <a:avLst/>
              <a:gdLst/>
              <a:ahLst/>
              <a:cxnLst/>
              <a:rect r="r" b="b" t="t" l="l"/>
              <a:pathLst>
                <a:path h="410254" w="562113">
                  <a:moveTo>
                    <a:pt x="193357" y="0"/>
                  </a:moveTo>
                  <a:lnTo>
                    <a:pt x="368756" y="0"/>
                  </a:lnTo>
                  <a:cubicBezTo>
                    <a:pt x="475544" y="0"/>
                    <a:pt x="562113" y="86569"/>
                    <a:pt x="562113" y="193357"/>
                  </a:cubicBezTo>
                  <a:lnTo>
                    <a:pt x="562113" y="216897"/>
                  </a:lnTo>
                  <a:cubicBezTo>
                    <a:pt x="562113" y="323685"/>
                    <a:pt x="475544" y="410254"/>
                    <a:pt x="368756" y="410254"/>
                  </a:cubicBezTo>
                  <a:lnTo>
                    <a:pt x="193357" y="410254"/>
                  </a:lnTo>
                  <a:cubicBezTo>
                    <a:pt x="142076" y="410254"/>
                    <a:pt x="92894" y="389882"/>
                    <a:pt x="56633" y="353621"/>
                  </a:cubicBezTo>
                  <a:cubicBezTo>
                    <a:pt x="20371" y="317359"/>
                    <a:pt x="0" y="268178"/>
                    <a:pt x="0" y="216897"/>
                  </a:cubicBezTo>
                  <a:lnTo>
                    <a:pt x="0" y="193357"/>
                  </a:lnTo>
                  <a:cubicBezTo>
                    <a:pt x="0" y="86569"/>
                    <a:pt x="86569" y="0"/>
                    <a:pt x="193357" y="0"/>
                  </a:cubicBezTo>
                  <a:close/>
                </a:path>
              </a:pathLst>
            </a:custGeom>
            <a:gradFill rotWithShape="true">
              <a:gsLst>
                <a:gs pos="0">
                  <a:srgbClr val="FF5757">
                    <a:alpha val="100000"/>
                  </a:srgbClr>
                </a:gs>
                <a:gs pos="100000">
                  <a:srgbClr val="8C52FF">
                    <a:alpha val="100000"/>
                  </a:srgbClr>
                </a:gs>
              </a:gsLst>
              <a:lin ang="0"/>
            </a:gradFill>
          </p:spPr>
        </p:sp>
        <p:sp>
          <p:nvSpPr>
            <p:cNvPr name="TextBox 23" id="23"/>
            <p:cNvSpPr txBox="true"/>
            <p:nvPr/>
          </p:nvSpPr>
          <p:spPr>
            <a:xfrm>
              <a:off x="0" y="-38100"/>
              <a:ext cx="562113" cy="448354"/>
            </a:xfrm>
            <a:prstGeom prst="rect">
              <a:avLst/>
            </a:prstGeom>
          </p:spPr>
          <p:txBody>
            <a:bodyPr anchor="ctr" rtlCol="false" tIns="50800" lIns="50800" bIns="50800" rIns="50800"/>
            <a:lstStyle/>
            <a:p>
              <a:pPr algn="ctr">
                <a:lnSpc>
                  <a:spcPts val="2641"/>
                </a:lnSpc>
              </a:pPr>
              <a:r>
                <a:rPr lang="en-US" sz="1886" spc="-18">
                  <a:solidFill>
                    <a:srgbClr val="FFFFFF"/>
                  </a:solidFill>
                  <a:latin typeface="Assistant Bold"/>
                  <a:ea typeface="Assistant Bold"/>
                  <a:cs typeface="Assistant Bold"/>
                  <a:sym typeface="Assistant Bold"/>
                </a:rPr>
                <a:t>Quest Embedding </a:t>
              </a:r>
            </a:p>
          </p:txBody>
        </p:sp>
      </p:grpSp>
      <p:grpSp>
        <p:nvGrpSpPr>
          <p:cNvPr name="Group 24" id="24"/>
          <p:cNvGrpSpPr/>
          <p:nvPr/>
        </p:nvGrpSpPr>
        <p:grpSpPr>
          <a:xfrm rot="0">
            <a:off x="4670317" y="4292448"/>
            <a:ext cx="1441422" cy="1052012"/>
            <a:chOff x="0" y="0"/>
            <a:chExt cx="562113" cy="410254"/>
          </a:xfrm>
        </p:grpSpPr>
        <p:sp>
          <p:nvSpPr>
            <p:cNvPr name="Freeform 25" id="25"/>
            <p:cNvSpPr/>
            <p:nvPr/>
          </p:nvSpPr>
          <p:spPr>
            <a:xfrm flipH="false" flipV="false" rot="0">
              <a:off x="0" y="0"/>
              <a:ext cx="562113" cy="410254"/>
            </a:xfrm>
            <a:custGeom>
              <a:avLst/>
              <a:gdLst/>
              <a:ahLst/>
              <a:cxnLst/>
              <a:rect r="r" b="b" t="t" l="l"/>
              <a:pathLst>
                <a:path h="410254" w="562113">
                  <a:moveTo>
                    <a:pt x="193357" y="0"/>
                  </a:moveTo>
                  <a:lnTo>
                    <a:pt x="368756" y="0"/>
                  </a:lnTo>
                  <a:cubicBezTo>
                    <a:pt x="475544" y="0"/>
                    <a:pt x="562113" y="86569"/>
                    <a:pt x="562113" y="193357"/>
                  </a:cubicBezTo>
                  <a:lnTo>
                    <a:pt x="562113" y="216897"/>
                  </a:lnTo>
                  <a:cubicBezTo>
                    <a:pt x="562113" y="323685"/>
                    <a:pt x="475544" y="410254"/>
                    <a:pt x="368756" y="410254"/>
                  </a:cubicBezTo>
                  <a:lnTo>
                    <a:pt x="193357" y="410254"/>
                  </a:lnTo>
                  <a:cubicBezTo>
                    <a:pt x="142076" y="410254"/>
                    <a:pt x="92894" y="389882"/>
                    <a:pt x="56633" y="353621"/>
                  </a:cubicBezTo>
                  <a:cubicBezTo>
                    <a:pt x="20371" y="317359"/>
                    <a:pt x="0" y="268178"/>
                    <a:pt x="0" y="216897"/>
                  </a:cubicBezTo>
                  <a:lnTo>
                    <a:pt x="0" y="193357"/>
                  </a:lnTo>
                  <a:cubicBezTo>
                    <a:pt x="0" y="86569"/>
                    <a:pt x="86569" y="0"/>
                    <a:pt x="193357" y="0"/>
                  </a:cubicBezTo>
                  <a:close/>
                </a:path>
              </a:pathLst>
            </a:custGeom>
            <a:gradFill rotWithShape="true">
              <a:gsLst>
                <a:gs pos="0">
                  <a:srgbClr val="FF5757">
                    <a:alpha val="100000"/>
                  </a:srgbClr>
                </a:gs>
                <a:gs pos="100000">
                  <a:srgbClr val="8C52FF">
                    <a:alpha val="100000"/>
                  </a:srgbClr>
                </a:gs>
              </a:gsLst>
              <a:lin ang="0"/>
            </a:gradFill>
          </p:spPr>
        </p:sp>
        <p:sp>
          <p:nvSpPr>
            <p:cNvPr name="TextBox 26" id="26"/>
            <p:cNvSpPr txBox="true"/>
            <p:nvPr/>
          </p:nvSpPr>
          <p:spPr>
            <a:xfrm>
              <a:off x="0" y="-38100"/>
              <a:ext cx="562113" cy="448354"/>
            </a:xfrm>
            <a:prstGeom prst="rect">
              <a:avLst/>
            </a:prstGeom>
          </p:spPr>
          <p:txBody>
            <a:bodyPr anchor="ctr" rtlCol="false" tIns="50800" lIns="50800" bIns="50800" rIns="50800"/>
            <a:lstStyle/>
            <a:p>
              <a:pPr algn="ctr">
                <a:lnSpc>
                  <a:spcPts val="2641"/>
                </a:lnSpc>
              </a:pPr>
              <a:r>
                <a:rPr lang="en-US" sz="1886" spc="-18">
                  <a:solidFill>
                    <a:srgbClr val="FFFFFF"/>
                  </a:solidFill>
                  <a:latin typeface="Assistant Bold"/>
                  <a:ea typeface="Assistant Bold"/>
                  <a:cs typeface="Assistant Bold"/>
                  <a:sym typeface="Assistant Bold"/>
                </a:rPr>
                <a:t>Match Embeddings </a:t>
              </a:r>
            </a:p>
          </p:txBody>
        </p:sp>
      </p:grpSp>
      <p:grpSp>
        <p:nvGrpSpPr>
          <p:cNvPr name="Group 27" id="27"/>
          <p:cNvGrpSpPr/>
          <p:nvPr/>
        </p:nvGrpSpPr>
        <p:grpSpPr>
          <a:xfrm rot="0">
            <a:off x="3342171" y="4250053"/>
            <a:ext cx="1175746" cy="1136801"/>
            <a:chOff x="0" y="0"/>
            <a:chExt cx="920517" cy="890025"/>
          </a:xfrm>
        </p:grpSpPr>
        <p:sp>
          <p:nvSpPr>
            <p:cNvPr name="Freeform 28" id="28"/>
            <p:cNvSpPr/>
            <p:nvPr/>
          </p:nvSpPr>
          <p:spPr>
            <a:xfrm flipH="false" flipV="false" rot="0">
              <a:off x="0" y="0"/>
              <a:ext cx="920516" cy="890026"/>
            </a:xfrm>
            <a:custGeom>
              <a:avLst/>
              <a:gdLst/>
              <a:ahLst/>
              <a:cxnLst/>
              <a:rect r="r" b="b" t="t" l="l"/>
              <a:pathLst>
                <a:path h="890026" w="920516">
                  <a:moveTo>
                    <a:pt x="920516" y="445013"/>
                  </a:moveTo>
                  <a:lnTo>
                    <a:pt x="514117" y="0"/>
                  </a:lnTo>
                  <a:lnTo>
                    <a:pt x="514117" y="203200"/>
                  </a:lnTo>
                  <a:lnTo>
                    <a:pt x="0" y="203200"/>
                  </a:lnTo>
                  <a:lnTo>
                    <a:pt x="0" y="686825"/>
                  </a:lnTo>
                  <a:lnTo>
                    <a:pt x="514117" y="686825"/>
                  </a:lnTo>
                  <a:lnTo>
                    <a:pt x="514117" y="890026"/>
                  </a:lnTo>
                  <a:lnTo>
                    <a:pt x="920516" y="445013"/>
                  </a:lnTo>
                  <a:close/>
                </a:path>
              </a:pathLst>
            </a:custGeom>
            <a:solidFill>
              <a:srgbClr val="FCE1FF"/>
            </a:solidFill>
          </p:spPr>
        </p:sp>
        <p:sp>
          <p:nvSpPr>
            <p:cNvPr name="TextBox 29" id="29"/>
            <p:cNvSpPr txBox="true"/>
            <p:nvPr/>
          </p:nvSpPr>
          <p:spPr>
            <a:xfrm>
              <a:off x="0" y="184150"/>
              <a:ext cx="818917" cy="502675"/>
            </a:xfrm>
            <a:prstGeom prst="rect">
              <a:avLst/>
            </a:prstGeom>
          </p:spPr>
          <p:txBody>
            <a:bodyPr anchor="ctr" rtlCol="false" tIns="50800" lIns="50800" bIns="50800" rIns="50800"/>
            <a:lstStyle/>
            <a:p>
              <a:pPr algn="ctr">
                <a:lnSpc>
                  <a:spcPts val="2081"/>
                </a:lnSpc>
              </a:pPr>
              <a:r>
                <a:rPr lang="en-US" sz="1486" spc="-14">
                  <a:solidFill>
                    <a:srgbClr val="000000"/>
                  </a:solidFill>
                  <a:latin typeface="Assistant Bold"/>
                  <a:ea typeface="Assistant Bold"/>
                  <a:cs typeface="Assistant Bold"/>
                  <a:sym typeface="Assistant Bold"/>
                </a:rPr>
                <a:t>LLM Encoders</a:t>
              </a:r>
            </a:p>
          </p:txBody>
        </p:sp>
      </p:grpSp>
      <p:sp>
        <p:nvSpPr>
          <p:cNvPr name="Freeform 30" id="30"/>
          <p:cNvSpPr/>
          <p:nvPr/>
        </p:nvSpPr>
        <p:spPr>
          <a:xfrm flipH="false" flipV="false" rot="5632775">
            <a:off x="8315424" y="4069979"/>
            <a:ext cx="1007406" cy="360148"/>
          </a:xfrm>
          <a:custGeom>
            <a:avLst/>
            <a:gdLst/>
            <a:ahLst/>
            <a:cxnLst/>
            <a:rect r="r" b="b" t="t" l="l"/>
            <a:pathLst>
              <a:path h="360148" w="1007406">
                <a:moveTo>
                  <a:pt x="0" y="0"/>
                </a:moveTo>
                <a:lnTo>
                  <a:pt x="1007406" y="0"/>
                </a:lnTo>
                <a:lnTo>
                  <a:pt x="1007406" y="360148"/>
                </a:lnTo>
                <a:lnTo>
                  <a:pt x="0" y="3601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true" flipV="false" rot="-10582514">
            <a:off x="5268622" y="5494253"/>
            <a:ext cx="1007406" cy="360148"/>
          </a:xfrm>
          <a:custGeom>
            <a:avLst/>
            <a:gdLst/>
            <a:ahLst/>
            <a:cxnLst/>
            <a:rect r="r" b="b" t="t" l="l"/>
            <a:pathLst>
              <a:path h="360148" w="1007406">
                <a:moveTo>
                  <a:pt x="1007406" y="0"/>
                </a:moveTo>
                <a:lnTo>
                  <a:pt x="0" y="0"/>
                </a:lnTo>
                <a:lnTo>
                  <a:pt x="0" y="360148"/>
                </a:lnTo>
                <a:lnTo>
                  <a:pt x="1007406" y="360148"/>
                </a:lnTo>
                <a:lnTo>
                  <a:pt x="100740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4358817" y="6133535"/>
            <a:ext cx="2346329" cy="496339"/>
          </a:xfrm>
          <a:custGeom>
            <a:avLst/>
            <a:gdLst/>
            <a:ahLst/>
            <a:cxnLst/>
            <a:rect r="r" b="b" t="t" l="l"/>
            <a:pathLst>
              <a:path h="496339" w="2346329">
                <a:moveTo>
                  <a:pt x="0" y="0"/>
                </a:moveTo>
                <a:lnTo>
                  <a:pt x="2346329" y="0"/>
                </a:lnTo>
                <a:lnTo>
                  <a:pt x="2346329" y="496339"/>
                </a:lnTo>
                <a:lnTo>
                  <a:pt x="0" y="496339"/>
                </a:lnTo>
                <a:lnTo>
                  <a:pt x="0" y="0"/>
                </a:lnTo>
                <a:close/>
              </a:path>
            </a:pathLst>
          </a:custGeom>
          <a:blipFill>
            <a:blip r:embed="rId7"/>
            <a:stretch>
              <a:fillRect l="0" t="0" r="0" b="0"/>
            </a:stretch>
          </a:blipFill>
        </p:spPr>
      </p:sp>
      <p:sp>
        <p:nvSpPr>
          <p:cNvPr name="TextBox 33" id="33"/>
          <p:cNvSpPr txBox="true"/>
          <p:nvPr/>
        </p:nvSpPr>
        <p:spPr>
          <a:xfrm rot="0">
            <a:off x="731520" y="1975894"/>
            <a:ext cx="8290560" cy="777520"/>
          </a:xfrm>
          <a:prstGeom prst="rect">
            <a:avLst/>
          </a:prstGeom>
        </p:spPr>
        <p:txBody>
          <a:bodyPr anchor="t" rtlCol="false" tIns="0" lIns="0" bIns="0" rIns="0">
            <a:spAutoFit/>
          </a:bodyPr>
          <a:lstStyle/>
          <a:p>
            <a:pPr algn="l">
              <a:lnSpc>
                <a:spcPts val="2100"/>
              </a:lnSpc>
              <a:spcBef>
                <a:spcPct val="0"/>
              </a:spcBef>
            </a:pPr>
            <a:r>
              <a:rPr lang="en-US" sz="1500" spc="-15">
                <a:solidFill>
                  <a:srgbClr val="000000"/>
                </a:solidFill>
                <a:latin typeface="Assistant"/>
                <a:ea typeface="Assistant"/>
                <a:cs typeface="Assistant"/>
                <a:sym typeface="Assistant"/>
              </a:rPr>
              <a:t>There are two kinds of  applications of LLM in our recommendation system. Currently, a LLM model can be divided into encoders and decoders. Users not only fill in the questionnaire, but will also fill in a request for the ideal teammates.</a:t>
            </a:r>
          </a:p>
        </p:txBody>
      </p:sp>
      <p:sp>
        <p:nvSpPr>
          <p:cNvPr name="TextBox 34" id="34"/>
          <p:cNvSpPr txBox="true"/>
          <p:nvPr/>
        </p:nvSpPr>
        <p:spPr>
          <a:xfrm rot="0">
            <a:off x="731520" y="731520"/>
            <a:ext cx="7469788" cy="755650"/>
          </a:xfrm>
          <a:prstGeom prst="rect">
            <a:avLst/>
          </a:prstGeom>
        </p:spPr>
        <p:txBody>
          <a:bodyPr anchor="t" rtlCol="false" tIns="0" lIns="0" bIns="0" rIns="0">
            <a:spAutoFit/>
          </a:bodyPr>
          <a:lstStyle/>
          <a:p>
            <a:pPr algn="l">
              <a:lnSpc>
                <a:spcPts val="5900"/>
              </a:lnSpc>
            </a:pPr>
            <a:r>
              <a:rPr lang="en-US" sz="5000">
                <a:solidFill>
                  <a:srgbClr val="FFFFFF"/>
                </a:solidFill>
                <a:latin typeface="HK Grotesk Bold"/>
                <a:ea typeface="HK Grotesk Bold"/>
                <a:cs typeface="HK Grotesk Bold"/>
                <a:sym typeface="HK Grotesk Bold"/>
              </a:rPr>
              <a:t>Re</a:t>
            </a:r>
            <a:r>
              <a:rPr lang="en-US" sz="5000">
                <a:solidFill>
                  <a:srgbClr val="000000"/>
                </a:solidFill>
                <a:latin typeface="HK Grotesk Bold"/>
                <a:ea typeface="HK Grotesk Bold"/>
                <a:cs typeface="HK Grotesk Bold"/>
                <a:sym typeface="HK Grotesk Bold"/>
              </a:rPr>
              <a:t>commendation </a:t>
            </a:r>
          </a:p>
        </p:txBody>
      </p:sp>
      <p:sp>
        <p:nvSpPr>
          <p:cNvPr name="TextBox 35" id="35"/>
          <p:cNvSpPr txBox="true"/>
          <p:nvPr/>
        </p:nvSpPr>
        <p:spPr>
          <a:xfrm rot="0">
            <a:off x="1463812" y="1360353"/>
            <a:ext cx="2895005" cy="340069"/>
          </a:xfrm>
          <a:prstGeom prst="rect">
            <a:avLst/>
          </a:prstGeom>
        </p:spPr>
        <p:txBody>
          <a:bodyPr anchor="t" rtlCol="false" tIns="0" lIns="0" bIns="0" rIns="0">
            <a:spAutoFit/>
          </a:bodyPr>
          <a:lstStyle/>
          <a:p>
            <a:pPr algn="ctr">
              <a:lnSpc>
                <a:spcPts val="2781"/>
              </a:lnSpc>
              <a:spcBef>
                <a:spcPct val="0"/>
              </a:spcBef>
            </a:pPr>
            <a:r>
              <a:rPr lang="en-US" sz="1986" spc="-19">
                <a:solidFill>
                  <a:srgbClr val="000000"/>
                </a:solidFill>
                <a:latin typeface="Assistant Bold"/>
                <a:ea typeface="Assistant Bold"/>
                <a:cs typeface="Assistant Bold"/>
                <a:sym typeface="Assistant Bold"/>
              </a:rPr>
              <a:t>Leverage the power of LLM</a:t>
            </a:r>
          </a:p>
        </p:txBody>
      </p:sp>
      <p:sp>
        <p:nvSpPr>
          <p:cNvPr name="TextBox 36" id="36"/>
          <p:cNvSpPr txBox="true"/>
          <p:nvPr/>
        </p:nvSpPr>
        <p:spPr>
          <a:xfrm rot="0">
            <a:off x="6438805" y="4296696"/>
            <a:ext cx="1891064" cy="1198896"/>
          </a:xfrm>
          <a:prstGeom prst="rect">
            <a:avLst/>
          </a:prstGeom>
        </p:spPr>
        <p:txBody>
          <a:bodyPr anchor="t" rtlCol="false" tIns="0" lIns="0" bIns="0" rIns="0">
            <a:spAutoFit/>
          </a:bodyPr>
          <a:lstStyle/>
          <a:p>
            <a:pPr algn="l">
              <a:lnSpc>
                <a:spcPts val="1938"/>
              </a:lnSpc>
              <a:spcBef>
                <a:spcPct val="0"/>
              </a:spcBef>
            </a:pPr>
            <a:r>
              <a:rPr lang="en-US" sz="1384" spc="-13">
                <a:solidFill>
                  <a:srgbClr val="000000"/>
                </a:solidFill>
                <a:latin typeface="Assistant Bold"/>
                <a:ea typeface="Assistant Bold"/>
                <a:cs typeface="Assistant Bold"/>
                <a:sym typeface="Assistant Bold"/>
              </a:rPr>
              <a:t>Calculate the distance between quest embedding with other embeddings as recommendation values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713728"/>
            <a:ext cx="7502435" cy="751201"/>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Cloud Structure</a:t>
            </a:r>
          </a:p>
        </p:txBody>
      </p:sp>
      <p:sp>
        <p:nvSpPr>
          <p:cNvPr name="Freeform 3" id="3"/>
          <p:cNvSpPr/>
          <p:nvPr/>
        </p:nvSpPr>
        <p:spPr>
          <a:xfrm flipH="false" flipV="false" rot="-10141306">
            <a:off x="-1379758" y="4445370"/>
            <a:ext cx="4069550" cy="3891507"/>
          </a:xfrm>
          <a:custGeom>
            <a:avLst/>
            <a:gdLst/>
            <a:ahLst/>
            <a:cxnLst/>
            <a:rect r="r" b="b" t="t" l="l"/>
            <a:pathLst>
              <a:path h="3891507" w="4069550">
                <a:moveTo>
                  <a:pt x="0" y="0"/>
                </a:moveTo>
                <a:lnTo>
                  <a:pt x="4069550" y="0"/>
                </a:lnTo>
                <a:lnTo>
                  <a:pt x="4069550" y="3891507"/>
                </a:lnTo>
                <a:lnTo>
                  <a:pt x="0" y="3891507"/>
                </a:lnTo>
                <a:lnTo>
                  <a:pt x="0" y="0"/>
                </a:lnTo>
                <a:close/>
              </a:path>
            </a:pathLst>
          </a:custGeom>
          <a:blipFill>
            <a:blip r:embed="rId2"/>
            <a:stretch>
              <a:fillRect l="0" t="0" r="0" b="0"/>
            </a:stretch>
          </a:blipFill>
        </p:spPr>
      </p:sp>
      <p:sp>
        <p:nvSpPr>
          <p:cNvPr name="Freeform 4" id="4"/>
          <p:cNvSpPr/>
          <p:nvPr/>
        </p:nvSpPr>
        <p:spPr>
          <a:xfrm flipH="false" flipV="false" rot="9440951">
            <a:off x="-716899" y="223696"/>
            <a:ext cx="1433798" cy="1358524"/>
          </a:xfrm>
          <a:custGeom>
            <a:avLst/>
            <a:gdLst/>
            <a:ahLst/>
            <a:cxnLst/>
            <a:rect r="r" b="b" t="t" l="l"/>
            <a:pathLst>
              <a:path h="1358524" w="1433798">
                <a:moveTo>
                  <a:pt x="0" y="0"/>
                </a:moveTo>
                <a:lnTo>
                  <a:pt x="1433798" y="0"/>
                </a:lnTo>
                <a:lnTo>
                  <a:pt x="1433798" y="1358523"/>
                </a:lnTo>
                <a:lnTo>
                  <a:pt x="0" y="1358523"/>
                </a:lnTo>
                <a:lnTo>
                  <a:pt x="0" y="0"/>
                </a:lnTo>
                <a:close/>
              </a:path>
            </a:pathLst>
          </a:custGeom>
          <a:blipFill>
            <a:blip r:embed="rId3"/>
            <a:stretch>
              <a:fillRect l="0" t="0" r="0" b="0"/>
            </a:stretch>
          </a:blipFill>
        </p:spPr>
      </p:sp>
      <p:sp>
        <p:nvSpPr>
          <p:cNvPr name="TextBox 5" id="5"/>
          <p:cNvSpPr txBox="true"/>
          <p:nvPr/>
        </p:nvSpPr>
        <p:spPr>
          <a:xfrm rot="0">
            <a:off x="8819643" y="1497297"/>
            <a:ext cx="618425" cy="262084"/>
          </a:xfrm>
          <a:prstGeom prst="rect">
            <a:avLst/>
          </a:prstGeom>
        </p:spPr>
        <p:txBody>
          <a:bodyPr anchor="t" rtlCol="false" tIns="0" lIns="0" bIns="0" rIns="0">
            <a:spAutoFit/>
          </a:bodyPr>
          <a:lstStyle/>
          <a:p>
            <a:pPr algn="ctr">
              <a:lnSpc>
                <a:spcPts val="2163"/>
              </a:lnSpc>
            </a:pPr>
            <a:r>
              <a:rPr lang="en-US" sz="1545">
                <a:solidFill>
                  <a:srgbClr val="FFFFFF"/>
                </a:solidFill>
                <a:latin typeface="Canva Sans Bold"/>
                <a:ea typeface="Canva Sans Bold"/>
                <a:cs typeface="Canva Sans Bold"/>
                <a:sym typeface="Canva Sans Bold"/>
              </a:rPr>
              <a:t>pvc</a:t>
            </a:r>
          </a:p>
        </p:txBody>
      </p:sp>
      <p:sp>
        <p:nvSpPr>
          <p:cNvPr name="Freeform 6" id="6"/>
          <p:cNvSpPr/>
          <p:nvPr/>
        </p:nvSpPr>
        <p:spPr>
          <a:xfrm flipH="false" flipV="false" rot="0">
            <a:off x="100584" y="1388292"/>
            <a:ext cx="9325620" cy="5926908"/>
          </a:xfrm>
          <a:custGeom>
            <a:avLst/>
            <a:gdLst/>
            <a:ahLst/>
            <a:cxnLst/>
            <a:rect r="r" b="b" t="t" l="l"/>
            <a:pathLst>
              <a:path h="5926908" w="9325620">
                <a:moveTo>
                  <a:pt x="0" y="0"/>
                </a:moveTo>
                <a:lnTo>
                  <a:pt x="9325621" y="0"/>
                </a:lnTo>
                <a:lnTo>
                  <a:pt x="9325621" y="5926908"/>
                </a:lnTo>
                <a:lnTo>
                  <a:pt x="0" y="5926908"/>
                </a:lnTo>
                <a:lnTo>
                  <a:pt x="0" y="0"/>
                </a:lnTo>
                <a:close/>
              </a:path>
            </a:pathLst>
          </a:custGeom>
          <a:blipFill>
            <a:blip r:embed="rId4"/>
            <a:stretch>
              <a:fillRect l="-331" t="-17235" r="-331" b="0"/>
            </a:stretch>
          </a:blipFill>
        </p:spPr>
      </p:sp>
      <p:sp>
        <p:nvSpPr>
          <p:cNvPr name="Freeform 7" id="7"/>
          <p:cNvSpPr/>
          <p:nvPr/>
        </p:nvSpPr>
        <p:spPr>
          <a:xfrm flipH="false" flipV="false" rot="-74951">
            <a:off x="1297902" y="3884085"/>
            <a:ext cx="375259" cy="191948"/>
          </a:xfrm>
          <a:custGeom>
            <a:avLst/>
            <a:gdLst/>
            <a:ahLst/>
            <a:cxnLst/>
            <a:rect r="r" b="b" t="t" l="l"/>
            <a:pathLst>
              <a:path h="191948" w="375259">
                <a:moveTo>
                  <a:pt x="0" y="0"/>
                </a:moveTo>
                <a:lnTo>
                  <a:pt x="375259" y="0"/>
                </a:lnTo>
                <a:lnTo>
                  <a:pt x="375259" y="191948"/>
                </a:lnTo>
                <a:lnTo>
                  <a:pt x="0" y="191948"/>
                </a:lnTo>
                <a:lnTo>
                  <a:pt x="0" y="0"/>
                </a:lnTo>
                <a:close/>
              </a:path>
            </a:pathLst>
          </a:custGeom>
          <a:blipFill>
            <a:blip r:embed="rId5"/>
            <a:stretch>
              <a:fillRect l="0" t="0" r="0" b="0"/>
            </a:stretch>
          </a:blipFill>
        </p:spPr>
      </p:sp>
      <p:sp>
        <p:nvSpPr>
          <p:cNvPr name="Freeform 8" id="8"/>
          <p:cNvSpPr/>
          <p:nvPr/>
        </p:nvSpPr>
        <p:spPr>
          <a:xfrm flipH="false" flipV="false" rot="-68153">
            <a:off x="1260703" y="4038060"/>
            <a:ext cx="449658" cy="252933"/>
          </a:xfrm>
          <a:custGeom>
            <a:avLst/>
            <a:gdLst/>
            <a:ahLst/>
            <a:cxnLst/>
            <a:rect r="r" b="b" t="t" l="l"/>
            <a:pathLst>
              <a:path h="252933" w="449658">
                <a:moveTo>
                  <a:pt x="0" y="0"/>
                </a:moveTo>
                <a:lnTo>
                  <a:pt x="449658" y="0"/>
                </a:lnTo>
                <a:lnTo>
                  <a:pt x="449658" y="252933"/>
                </a:lnTo>
                <a:lnTo>
                  <a:pt x="0" y="252933"/>
                </a:lnTo>
                <a:lnTo>
                  <a:pt x="0" y="0"/>
                </a:lnTo>
                <a:close/>
              </a:path>
            </a:pathLst>
          </a:custGeom>
          <a:blipFill>
            <a:blip r:embed="rId6"/>
            <a:stretch>
              <a:fillRect l="0" t="0" r="0" b="0"/>
            </a:stretch>
          </a:blipFill>
        </p:spPr>
      </p:sp>
      <p:sp>
        <p:nvSpPr>
          <p:cNvPr name="Freeform 9" id="9"/>
          <p:cNvSpPr/>
          <p:nvPr/>
        </p:nvSpPr>
        <p:spPr>
          <a:xfrm flipH="false" flipV="false" rot="0">
            <a:off x="1214022" y="4222976"/>
            <a:ext cx="543018" cy="305448"/>
          </a:xfrm>
          <a:custGeom>
            <a:avLst/>
            <a:gdLst/>
            <a:ahLst/>
            <a:cxnLst/>
            <a:rect r="r" b="b" t="t" l="l"/>
            <a:pathLst>
              <a:path h="305448" w="543018">
                <a:moveTo>
                  <a:pt x="0" y="0"/>
                </a:moveTo>
                <a:lnTo>
                  <a:pt x="543019" y="0"/>
                </a:lnTo>
                <a:lnTo>
                  <a:pt x="543019" y="305447"/>
                </a:lnTo>
                <a:lnTo>
                  <a:pt x="0" y="305447"/>
                </a:lnTo>
                <a:lnTo>
                  <a:pt x="0" y="0"/>
                </a:lnTo>
                <a:close/>
              </a:path>
            </a:pathLst>
          </a:custGeom>
          <a:blipFill>
            <a:blip r:embed="rId7"/>
            <a:stretch>
              <a:fillRect l="0" t="0" r="0" b="0"/>
            </a:stretch>
          </a:blipFill>
        </p:spPr>
      </p:sp>
      <p:sp>
        <p:nvSpPr>
          <p:cNvPr name="Freeform 10" id="10"/>
          <p:cNvSpPr/>
          <p:nvPr/>
        </p:nvSpPr>
        <p:spPr>
          <a:xfrm flipH="false" flipV="false" rot="0">
            <a:off x="7103239" y="5927140"/>
            <a:ext cx="1143873" cy="422809"/>
          </a:xfrm>
          <a:custGeom>
            <a:avLst/>
            <a:gdLst/>
            <a:ahLst/>
            <a:cxnLst/>
            <a:rect r="r" b="b" t="t" l="l"/>
            <a:pathLst>
              <a:path h="422809" w="1143873">
                <a:moveTo>
                  <a:pt x="0" y="0"/>
                </a:moveTo>
                <a:lnTo>
                  <a:pt x="1143873" y="0"/>
                </a:lnTo>
                <a:lnTo>
                  <a:pt x="1143873" y="422808"/>
                </a:lnTo>
                <a:lnTo>
                  <a:pt x="0" y="422808"/>
                </a:lnTo>
                <a:lnTo>
                  <a:pt x="0" y="0"/>
                </a:lnTo>
                <a:close/>
              </a:path>
            </a:pathLst>
          </a:custGeom>
          <a:blipFill>
            <a:blip r:embed="rId8"/>
            <a:stretch>
              <a:fillRect l="0" t="0" r="0" b="0"/>
            </a:stretch>
          </a:blipFill>
        </p:spPr>
      </p:sp>
      <p:sp>
        <p:nvSpPr>
          <p:cNvPr name="Freeform 11" id="11"/>
          <p:cNvSpPr/>
          <p:nvPr/>
        </p:nvSpPr>
        <p:spPr>
          <a:xfrm flipH="false" flipV="false" rot="0">
            <a:off x="8323312" y="5908502"/>
            <a:ext cx="693843" cy="441447"/>
          </a:xfrm>
          <a:custGeom>
            <a:avLst/>
            <a:gdLst/>
            <a:ahLst/>
            <a:cxnLst/>
            <a:rect r="r" b="b" t="t" l="l"/>
            <a:pathLst>
              <a:path h="441447" w="693843">
                <a:moveTo>
                  <a:pt x="0" y="0"/>
                </a:moveTo>
                <a:lnTo>
                  <a:pt x="693843" y="0"/>
                </a:lnTo>
                <a:lnTo>
                  <a:pt x="693843" y="441446"/>
                </a:lnTo>
                <a:lnTo>
                  <a:pt x="0" y="441446"/>
                </a:lnTo>
                <a:lnTo>
                  <a:pt x="0" y="0"/>
                </a:lnTo>
                <a:close/>
              </a:path>
            </a:pathLst>
          </a:custGeom>
          <a:blipFill>
            <a:blip r:embed="rId9"/>
            <a:stretch>
              <a:fillRect l="0" t="0" r="0" b="0"/>
            </a:stretch>
          </a:blipFill>
        </p:spPr>
      </p:sp>
      <p:sp>
        <p:nvSpPr>
          <p:cNvPr name="Freeform 12" id="12"/>
          <p:cNvSpPr/>
          <p:nvPr/>
        </p:nvSpPr>
        <p:spPr>
          <a:xfrm flipH="false" flipV="false" rot="-423517">
            <a:off x="7296824" y="5291320"/>
            <a:ext cx="945192" cy="433858"/>
          </a:xfrm>
          <a:custGeom>
            <a:avLst/>
            <a:gdLst/>
            <a:ahLst/>
            <a:cxnLst/>
            <a:rect r="r" b="b" t="t" l="l"/>
            <a:pathLst>
              <a:path h="433858" w="945192">
                <a:moveTo>
                  <a:pt x="0" y="0"/>
                </a:moveTo>
                <a:lnTo>
                  <a:pt x="945192" y="0"/>
                </a:lnTo>
                <a:lnTo>
                  <a:pt x="945192" y="433859"/>
                </a:lnTo>
                <a:lnTo>
                  <a:pt x="0" y="433859"/>
                </a:lnTo>
                <a:lnTo>
                  <a:pt x="0" y="0"/>
                </a:lnTo>
                <a:close/>
              </a:path>
            </a:pathLst>
          </a:custGeom>
          <a:blipFill>
            <a:blip r:embed="rId10"/>
            <a:stretch>
              <a:fillRect l="0" t="0" r="0" b="0"/>
            </a:stretch>
          </a:blipFill>
        </p:spPr>
      </p:sp>
      <p:grpSp>
        <p:nvGrpSpPr>
          <p:cNvPr name="Group 13" id="13"/>
          <p:cNvGrpSpPr/>
          <p:nvPr/>
        </p:nvGrpSpPr>
        <p:grpSpPr>
          <a:xfrm rot="0">
            <a:off x="1706713" y="3796726"/>
            <a:ext cx="1050449" cy="1023710"/>
            <a:chOff x="0" y="0"/>
            <a:chExt cx="1400599" cy="1364947"/>
          </a:xfrm>
        </p:grpSpPr>
        <p:sp>
          <p:nvSpPr>
            <p:cNvPr name="Freeform 14" id="14"/>
            <p:cNvSpPr/>
            <p:nvPr/>
          </p:nvSpPr>
          <p:spPr>
            <a:xfrm flipH="false" flipV="false" rot="0">
              <a:off x="0" y="0"/>
              <a:ext cx="1400599" cy="1364947"/>
            </a:xfrm>
            <a:custGeom>
              <a:avLst/>
              <a:gdLst/>
              <a:ahLst/>
              <a:cxnLst/>
              <a:rect r="r" b="b" t="t" l="l"/>
              <a:pathLst>
                <a:path h="1364947" w="1400599">
                  <a:moveTo>
                    <a:pt x="0" y="0"/>
                  </a:moveTo>
                  <a:lnTo>
                    <a:pt x="1400599" y="0"/>
                  </a:lnTo>
                  <a:lnTo>
                    <a:pt x="1400599" y="1364947"/>
                  </a:lnTo>
                  <a:lnTo>
                    <a:pt x="0" y="13649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369527" y="263604"/>
              <a:ext cx="661545" cy="661545"/>
            </a:xfrm>
            <a:custGeom>
              <a:avLst/>
              <a:gdLst/>
              <a:ahLst/>
              <a:cxnLst/>
              <a:rect r="r" b="b" t="t" l="l"/>
              <a:pathLst>
                <a:path h="661545" w="661545">
                  <a:moveTo>
                    <a:pt x="0" y="0"/>
                  </a:moveTo>
                  <a:lnTo>
                    <a:pt x="661545" y="0"/>
                  </a:lnTo>
                  <a:lnTo>
                    <a:pt x="661545" y="661545"/>
                  </a:lnTo>
                  <a:lnTo>
                    <a:pt x="0" y="6615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219338" y="952853"/>
              <a:ext cx="961924" cy="258686"/>
            </a:xfrm>
            <a:prstGeom prst="rect">
              <a:avLst/>
            </a:prstGeom>
          </p:spPr>
          <p:txBody>
            <a:bodyPr anchor="t" rtlCol="false" tIns="0" lIns="0" bIns="0" rIns="0">
              <a:spAutoFit/>
            </a:bodyPr>
            <a:lstStyle/>
            <a:p>
              <a:pPr algn="ctr">
                <a:lnSpc>
                  <a:spcPts val="1665"/>
                </a:lnSpc>
              </a:pPr>
              <a:r>
                <a:rPr lang="en-US" sz="1189">
                  <a:solidFill>
                    <a:srgbClr val="FFFFFF"/>
                  </a:solidFill>
                  <a:latin typeface="Canva Sans Bold"/>
                  <a:ea typeface="Canva Sans Bold"/>
                  <a:cs typeface="Canva Sans Bold"/>
                  <a:sym typeface="Canva Sans Bold"/>
                </a:rPr>
                <a:t>frontend</a:t>
              </a:r>
            </a:p>
          </p:txBody>
        </p:sp>
      </p:grpSp>
      <p:grpSp>
        <p:nvGrpSpPr>
          <p:cNvPr name="Group 17" id="17"/>
          <p:cNvGrpSpPr/>
          <p:nvPr/>
        </p:nvGrpSpPr>
        <p:grpSpPr>
          <a:xfrm rot="0">
            <a:off x="7832099" y="2713217"/>
            <a:ext cx="910684" cy="887503"/>
            <a:chOff x="0" y="0"/>
            <a:chExt cx="1214245" cy="1183337"/>
          </a:xfrm>
        </p:grpSpPr>
        <p:sp>
          <p:nvSpPr>
            <p:cNvPr name="Freeform 18" id="18"/>
            <p:cNvSpPr/>
            <p:nvPr/>
          </p:nvSpPr>
          <p:spPr>
            <a:xfrm flipH="false" flipV="false" rot="0">
              <a:off x="0" y="0"/>
              <a:ext cx="1214245" cy="1183337"/>
            </a:xfrm>
            <a:custGeom>
              <a:avLst/>
              <a:gdLst/>
              <a:ahLst/>
              <a:cxnLst/>
              <a:rect r="r" b="b" t="t" l="l"/>
              <a:pathLst>
                <a:path h="1183337" w="1214245">
                  <a:moveTo>
                    <a:pt x="0" y="0"/>
                  </a:moveTo>
                  <a:lnTo>
                    <a:pt x="1214245" y="0"/>
                  </a:lnTo>
                  <a:lnTo>
                    <a:pt x="1214245" y="1183337"/>
                  </a:lnTo>
                  <a:lnTo>
                    <a:pt x="0" y="11833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375455" y="187998"/>
              <a:ext cx="463335" cy="614058"/>
            </a:xfrm>
            <a:custGeom>
              <a:avLst/>
              <a:gdLst/>
              <a:ahLst/>
              <a:cxnLst/>
              <a:rect r="r" b="b" t="t" l="l"/>
              <a:pathLst>
                <a:path h="614058" w="463335">
                  <a:moveTo>
                    <a:pt x="0" y="0"/>
                  </a:moveTo>
                  <a:lnTo>
                    <a:pt x="463335" y="0"/>
                  </a:lnTo>
                  <a:lnTo>
                    <a:pt x="463335" y="614058"/>
                  </a:lnTo>
                  <a:lnTo>
                    <a:pt x="0" y="6140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0" id="20"/>
            <p:cNvSpPr txBox="true"/>
            <p:nvPr/>
          </p:nvSpPr>
          <p:spPr>
            <a:xfrm rot="0">
              <a:off x="190154" y="833064"/>
              <a:ext cx="833937" cy="217277"/>
            </a:xfrm>
            <a:prstGeom prst="rect">
              <a:avLst/>
            </a:prstGeom>
          </p:spPr>
          <p:txBody>
            <a:bodyPr anchor="t" rtlCol="false" tIns="0" lIns="0" bIns="0" rIns="0">
              <a:spAutoFit/>
            </a:bodyPr>
            <a:lstStyle/>
            <a:p>
              <a:pPr algn="ctr">
                <a:lnSpc>
                  <a:spcPts val="1443"/>
                </a:lnSpc>
              </a:pPr>
              <a:r>
                <a:rPr lang="en-US" sz="1031">
                  <a:solidFill>
                    <a:srgbClr val="FFFFFF"/>
                  </a:solidFill>
                  <a:latin typeface="Canva Sans Bold"/>
                  <a:ea typeface="Canva Sans Bold"/>
                  <a:cs typeface="Canva Sans Bold"/>
                  <a:sym typeface="Canva Sans Bold"/>
                </a:rPr>
                <a:t>database</a:t>
              </a:r>
            </a:p>
          </p:txBody>
        </p:sp>
      </p:grpSp>
      <p:grpSp>
        <p:nvGrpSpPr>
          <p:cNvPr name="Group 21" id="21"/>
          <p:cNvGrpSpPr/>
          <p:nvPr/>
        </p:nvGrpSpPr>
        <p:grpSpPr>
          <a:xfrm rot="0">
            <a:off x="1893498" y="5868688"/>
            <a:ext cx="676880" cy="659651"/>
            <a:chOff x="0" y="0"/>
            <a:chExt cx="902507" cy="879534"/>
          </a:xfrm>
        </p:grpSpPr>
        <p:sp>
          <p:nvSpPr>
            <p:cNvPr name="Freeform 22" id="22"/>
            <p:cNvSpPr/>
            <p:nvPr/>
          </p:nvSpPr>
          <p:spPr>
            <a:xfrm flipH="false" flipV="false" rot="0">
              <a:off x="0" y="0"/>
              <a:ext cx="902507" cy="879534"/>
            </a:xfrm>
            <a:custGeom>
              <a:avLst/>
              <a:gdLst/>
              <a:ahLst/>
              <a:cxnLst/>
              <a:rect r="r" b="b" t="t" l="l"/>
              <a:pathLst>
                <a:path h="879534" w="902507">
                  <a:moveTo>
                    <a:pt x="0" y="0"/>
                  </a:moveTo>
                  <a:lnTo>
                    <a:pt x="902507" y="0"/>
                  </a:lnTo>
                  <a:lnTo>
                    <a:pt x="902507" y="879534"/>
                  </a:lnTo>
                  <a:lnTo>
                    <a:pt x="0" y="8795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279063" y="139732"/>
              <a:ext cx="344381" cy="456409"/>
            </a:xfrm>
            <a:custGeom>
              <a:avLst/>
              <a:gdLst/>
              <a:ahLst/>
              <a:cxnLst/>
              <a:rect r="r" b="b" t="t" l="l"/>
              <a:pathLst>
                <a:path h="456409" w="344381">
                  <a:moveTo>
                    <a:pt x="0" y="0"/>
                  </a:moveTo>
                  <a:lnTo>
                    <a:pt x="344381" y="0"/>
                  </a:lnTo>
                  <a:lnTo>
                    <a:pt x="344381" y="456409"/>
                  </a:lnTo>
                  <a:lnTo>
                    <a:pt x="0" y="45640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4" id="24"/>
            <p:cNvSpPr txBox="true"/>
            <p:nvPr/>
          </p:nvSpPr>
          <p:spPr>
            <a:xfrm rot="0">
              <a:off x="141335" y="616743"/>
              <a:ext cx="619837" cy="163940"/>
            </a:xfrm>
            <a:prstGeom prst="rect">
              <a:avLst/>
            </a:prstGeom>
          </p:spPr>
          <p:txBody>
            <a:bodyPr anchor="t" rtlCol="false" tIns="0" lIns="0" bIns="0" rIns="0">
              <a:spAutoFit/>
            </a:bodyPr>
            <a:lstStyle/>
            <a:p>
              <a:pPr algn="ctr">
                <a:lnSpc>
                  <a:spcPts val="1073"/>
                </a:lnSpc>
              </a:pPr>
              <a:r>
                <a:rPr lang="en-US" sz="766">
                  <a:solidFill>
                    <a:srgbClr val="FFFFFF"/>
                  </a:solidFill>
                  <a:latin typeface="Canva Sans Bold"/>
                  <a:ea typeface="Canva Sans Bold"/>
                  <a:cs typeface="Canva Sans Bold"/>
                  <a:sym typeface="Canva Sans Bold"/>
                </a:rPr>
                <a:t>database</a:t>
              </a:r>
            </a:p>
          </p:txBody>
        </p:sp>
      </p:grpSp>
      <p:grpSp>
        <p:nvGrpSpPr>
          <p:cNvPr name="Group 25" id="25"/>
          <p:cNvGrpSpPr/>
          <p:nvPr/>
        </p:nvGrpSpPr>
        <p:grpSpPr>
          <a:xfrm rot="0">
            <a:off x="7464198" y="4363387"/>
            <a:ext cx="710623" cy="692535"/>
            <a:chOff x="0" y="0"/>
            <a:chExt cx="947498" cy="923380"/>
          </a:xfrm>
        </p:grpSpPr>
        <p:sp>
          <p:nvSpPr>
            <p:cNvPr name="Freeform 26" id="26"/>
            <p:cNvSpPr/>
            <p:nvPr/>
          </p:nvSpPr>
          <p:spPr>
            <a:xfrm flipH="false" flipV="false" rot="0">
              <a:off x="0" y="0"/>
              <a:ext cx="947498" cy="923380"/>
            </a:xfrm>
            <a:custGeom>
              <a:avLst/>
              <a:gdLst/>
              <a:ahLst/>
              <a:cxnLst/>
              <a:rect r="r" b="b" t="t" l="l"/>
              <a:pathLst>
                <a:path h="923380" w="947498">
                  <a:moveTo>
                    <a:pt x="0" y="0"/>
                  </a:moveTo>
                  <a:lnTo>
                    <a:pt x="947498" y="0"/>
                  </a:lnTo>
                  <a:lnTo>
                    <a:pt x="947498" y="923380"/>
                  </a:lnTo>
                  <a:lnTo>
                    <a:pt x="0" y="9233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0">
              <a:off x="292974" y="146698"/>
              <a:ext cx="361549" cy="479161"/>
            </a:xfrm>
            <a:custGeom>
              <a:avLst/>
              <a:gdLst/>
              <a:ahLst/>
              <a:cxnLst/>
              <a:rect r="r" b="b" t="t" l="l"/>
              <a:pathLst>
                <a:path h="479161" w="361549">
                  <a:moveTo>
                    <a:pt x="0" y="0"/>
                  </a:moveTo>
                  <a:lnTo>
                    <a:pt x="361549" y="0"/>
                  </a:lnTo>
                  <a:lnTo>
                    <a:pt x="361549" y="479161"/>
                  </a:lnTo>
                  <a:lnTo>
                    <a:pt x="0" y="47916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8" id="28"/>
            <p:cNvSpPr txBox="true"/>
            <p:nvPr/>
          </p:nvSpPr>
          <p:spPr>
            <a:xfrm rot="0">
              <a:off x="148381" y="638438"/>
              <a:ext cx="650736" cy="181162"/>
            </a:xfrm>
            <a:prstGeom prst="rect">
              <a:avLst/>
            </a:prstGeom>
          </p:spPr>
          <p:txBody>
            <a:bodyPr anchor="t" rtlCol="false" tIns="0" lIns="0" bIns="0" rIns="0">
              <a:spAutoFit/>
            </a:bodyPr>
            <a:lstStyle/>
            <a:p>
              <a:pPr algn="ctr">
                <a:lnSpc>
                  <a:spcPts val="1126"/>
                </a:lnSpc>
              </a:pPr>
              <a:r>
                <a:rPr lang="en-US" sz="804">
                  <a:solidFill>
                    <a:srgbClr val="FFFFFF"/>
                  </a:solidFill>
                  <a:latin typeface="Canva Sans Bold"/>
                  <a:ea typeface="Canva Sans Bold"/>
                  <a:cs typeface="Canva Sans Bold"/>
                  <a:sym typeface="Canva Sans Bold"/>
                </a:rPr>
                <a:t>database</a:t>
              </a:r>
            </a:p>
          </p:txBody>
        </p:sp>
      </p:grpSp>
      <p:sp>
        <p:nvSpPr>
          <p:cNvPr name="Freeform 29" id="29"/>
          <p:cNvSpPr/>
          <p:nvPr/>
        </p:nvSpPr>
        <p:spPr>
          <a:xfrm flipH="false" flipV="false" rot="0">
            <a:off x="1342899" y="4629997"/>
            <a:ext cx="380762" cy="491170"/>
          </a:xfrm>
          <a:custGeom>
            <a:avLst/>
            <a:gdLst/>
            <a:ahLst/>
            <a:cxnLst/>
            <a:rect r="r" b="b" t="t" l="l"/>
            <a:pathLst>
              <a:path h="491170" w="380762">
                <a:moveTo>
                  <a:pt x="0" y="0"/>
                </a:moveTo>
                <a:lnTo>
                  <a:pt x="380762" y="0"/>
                </a:lnTo>
                <a:lnTo>
                  <a:pt x="380762" y="491170"/>
                </a:lnTo>
                <a:lnTo>
                  <a:pt x="0" y="49117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30" id="30"/>
          <p:cNvSpPr/>
          <p:nvPr/>
        </p:nvSpPr>
        <p:spPr>
          <a:xfrm flipH="true">
            <a:off x="2570378" y="6025307"/>
            <a:ext cx="432282" cy="173206"/>
          </a:xfrm>
          <a:prstGeom prst="line">
            <a:avLst/>
          </a:prstGeom>
          <a:ln cap="flat" w="19050">
            <a:solidFill>
              <a:srgbClr val="D9D9D9"/>
            </a:solidFill>
            <a:prstDash val="solid"/>
            <a:headEnd type="none" len="sm" w="sm"/>
            <a:tailEnd type="arrow" len="sm" w="med"/>
          </a:ln>
        </p:spPr>
      </p:sp>
      <p:sp>
        <p:nvSpPr>
          <p:cNvPr name="AutoShape 31" id="31"/>
          <p:cNvSpPr/>
          <p:nvPr/>
        </p:nvSpPr>
        <p:spPr>
          <a:xfrm flipV="true">
            <a:off x="2757162" y="4306655"/>
            <a:ext cx="334993" cy="1927"/>
          </a:xfrm>
          <a:prstGeom prst="line">
            <a:avLst/>
          </a:prstGeom>
          <a:ln cap="flat" w="38100">
            <a:solidFill>
              <a:srgbClr val="000000"/>
            </a:solidFill>
            <a:prstDash val="solid"/>
            <a:headEnd type="none" len="sm" w="sm"/>
            <a:tailEnd type="arrow" len="sm" w="med"/>
          </a:ln>
        </p:spPr>
      </p:sp>
      <p:sp>
        <p:nvSpPr>
          <p:cNvPr name="AutoShape 32" id="32"/>
          <p:cNvSpPr/>
          <p:nvPr/>
        </p:nvSpPr>
        <p:spPr>
          <a:xfrm>
            <a:off x="3766418" y="4306655"/>
            <a:ext cx="460278" cy="1927"/>
          </a:xfrm>
          <a:prstGeom prst="line">
            <a:avLst/>
          </a:prstGeom>
          <a:ln cap="flat" w="38100">
            <a:solidFill>
              <a:srgbClr val="000000"/>
            </a:solidFill>
            <a:prstDash val="solid"/>
            <a:headEnd type="none" len="sm" w="sm"/>
            <a:tailEnd type="arrow" len="sm" w="med"/>
          </a:ln>
        </p:spPr>
      </p:sp>
      <p:sp>
        <p:nvSpPr>
          <p:cNvPr name="Freeform 33" id="33"/>
          <p:cNvSpPr/>
          <p:nvPr/>
        </p:nvSpPr>
        <p:spPr>
          <a:xfrm flipH="false" flipV="false" rot="0">
            <a:off x="3092155" y="3980059"/>
            <a:ext cx="674262" cy="653192"/>
          </a:xfrm>
          <a:custGeom>
            <a:avLst/>
            <a:gdLst/>
            <a:ahLst/>
            <a:cxnLst/>
            <a:rect r="r" b="b" t="t" l="l"/>
            <a:pathLst>
              <a:path h="653192" w="674262">
                <a:moveTo>
                  <a:pt x="0" y="0"/>
                </a:moveTo>
                <a:lnTo>
                  <a:pt x="674263" y="0"/>
                </a:lnTo>
                <a:lnTo>
                  <a:pt x="674263" y="653192"/>
                </a:lnTo>
                <a:lnTo>
                  <a:pt x="0" y="653192"/>
                </a:lnTo>
                <a:lnTo>
                  <a:pt x="0" y="0"/>
                </a:lnTo>
                <a:close/>
              </a:path>
            </a:pathLst>
          </a:custGeom>
          <a:blipFill>
            <a:blip r:embed="rId19"/>
            <a:stretch>
              <a:fillRect l="0" t="0" r="0" b="0"/>
            </a:stretch>
          </a:blipFill>
        </p:spPr>
      </p:sp>
      <p:sp>
        <p:nvSpPr>
          <p:cNvPr name="TextBox 34" id="34"/>
          <p:cNvSpPr txBox="true"/>
          <p:nvPr/>
        </p:nvSpPr>
        <p:spPr>
          <a:xfrm rot="0">
            <a:off x="2473264" y="4604676"/>
            <a:ext cx="1907055" cy="284595"/>
          </a:xfrm>
          <a:prstGeom prst="rect">
            <a:avLst/>
          </a:prstGeom>
        </p:spPr>
        <p:txBody>
          <a:bodyPr anchor="t" rtlCol="false" tIns="0" lIns="0" bIns="0" rIns="0">
            <a:spAutoFit/>
          </a:bodyPr>
          <a:lstStyle/>
          <a:p>
            <a:pPr algn="ctr">
              <a:lnSpc>
                <a:spcPts val="2163"/>
              </a:lnSpc>
            </a:pPr>
            <a:r>
              <a:rPr lang="en-US" sz="1545">
                <a:solidFill>
                  <a:srgbClr val="000000"/>
                </a:solidFill>
                <a:latin typeface="Ballpoint"/>
                <a:ea typeface="Ballpoint"/>
                <a:cs typeface="Ballpoint"/>
                <a:sym typeface="Ballpoint"/>
              </a:rPr>
              <a:t>Authentication</a:t>
            </a:r>
          </a:p>
        </p:txBody>
      </p:sp>
      <p:sp>
        <p:nvSpPr>
          <p:cNvPr name="TextBox 35" id="35"/>
          <p:cNvSpPr txBox="true"/>
          <p:nvPr/>
        </p:nvSpPr>
        <p:spPr>
          <a:xfrm rot="0">
            <a:off x="3808827" y="4619135"/>
            <a:ext cx="1526901" cy="239256"/>
          </a:xfrm>
          <a:prstGeom prst="rect">
            <a:avLst/>
          </a:prstGeom>
        </p:spPr>
        <p:txBody>
          <a:bodyPr anchor="t" rtlCol="false" tIns="0" lIns="0" bIns="0" rIns="0">
            <a:spAutoFit/>
          </a:bodyPr>
          <a:lstStyle/>
          <a:p>
            <a:pPr algn="ctr">
              <a:lnSpc>
                <a:spcPts val="1732"/>
              </a:lnSpc>
            </a:pPr>
            <a:r>
              <a:rPr lang="en-US" sz="1237">
                <a:solidFill>
                  <a:srgbClr val="000000"/>
                </a:solidFill>
                <a:latin typeface="Ballpoint"/>
                <a:ea typeface="Ballpoint"/>
                <a:cs typeface="Ballpoint"/>
                <a:sym typeface="Ballpoint"/>
              </a:rPr>
              <a:t>Ingress</a:t>
            </a:r>
          </a:p>
        </p:txBody>
      </p:sp>
      <p:sp>
        <p:nvSpPr>
          <p:cNvPr name="AutoShape 36" id="36"/>
          <p:cNvSpPr/>
          <p:nvPr/>
        </p:nvSpPr>
        <p:spPr>
          <a:xfrm>
            <a:off x="4763394" y="4547134"/>
            <a:ext cx="608135" cy="1039233"/>
          </a:xfrm>
          <a:prstGeom prst="line">
            <a:avLst/>
          </a:prstGeom>
          <a:ln cap="flat" w="19050">
            <a:solidFill>
              <a:srgbClr val="D9D9D9"/>
            </a:solidFill>
            <a:prstDash val="solid"/>
            <a:headEnd type="none" len="sm" w="sm"/>
            <a:tailEnd type="arrow" len="sm" w="med"/>
          </a:ln>
        </p:spPr>
      </p:sp>
      <p:sp>
        <p:nvSpPr>
          <p:cNvPr name="AutoShape 37" id="37"/>
          <p:cNvSpPr/>
          <p:nvPr/>
        </p:nvSpPr>
        <p:spPr>
          <a:xfrm flipH="true">
            <a:off x="3907235" y="4534430"/>
            <a:ext cx="473084" cy="688216"/>
          </a:xfrm>
          <a:prstGeom prst="line">
            <a:avLst/>
          </a:prstGeom>
          <a:ln cap="flat" w="19050">
            <a:solidFill>
              <a:srgbClr val="D9D9D9"/>
            </a:solidFill>
            <a:prstDash val="solid"/>
            <a:headEnd type="none" len="sm" w="sm"/>
            <a:tailEnd type="arrow" len="sm" w="med"/>
          </a:ln>
        </p:spPr>
      </p:sp>
      <p:grpSp>
        <p:nvGrpSpPr>
          <p:cNvPr name="Group 38" id="38"/>
          <p:cNvGrpSpPr/>
          <p:nvPr/>
        </p:nvGrpSpPr>
        <p:grpSpPr>
          <a:xfrm rot="0">
            <a:off x="8308172" y="4383635"/>
            <a:ext cx="689846" cy="672286"/>
            <a:chOff x="0" y="0"/>
            <a:chExt cx="919795" cy="896382"/>
          </a:xfrm>
        </p:grpSpPr>
        <p:sp>
          <p:nvSpPr>
            <p:cNvPr name="Freeform 39" id="39"/>
            <p:cNvSpPr/>
            <p:nvPr/>
          </p:nvSpPr>
          <p:spPr>
            <a:xfrm flipH="false" flipV="false" rot="0">
              <a:off x="0" y="0"/>
              <a:ext cx="919795" cy="896382"/>
            </a:xfrm>
            <a:custGeom>
              <a:avLst/>
              <a:gdLst/>
              <a:ahLst/>
              <a:cxnLst/>
              <a:rect r="r" b="b" t="t" l="l"/>
              <a:pathLst>
                <a:path h="896382" w="919795">
                  <a:moveTo>
                    <a:pt x="0" y="0"/>
                  </a:moveTo>
                  <a:lnTo>
                    <a:pt x="919795" y="0"/>
                  </a:lnTo>
                  <a:lnTo>
                    <a:pt x="919795" y="896382"/>
                  </a:lnTo>
                  <a:lnTo>
                    <a:pt x="0" y="89638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0" id="40"/>
            <p:cNvSpPr/>
            <p:nvPr/>
          </p:nvSpPr>
          <p:spPr>
            <a:xfrm flipH="false" flipV="false" rot="0">
              <a:off x="284408" y="142409"/>
              <a:ext cx="350978" cy="465151"/>
            </a:xfrm>
            <a:custGeom>
              <a:avLst/>
              <a:gdLst/>
              <a:ahLst/>
              <a:cxnLst/>
              <a:rect r="r" b="b" t="t" l="l"/>
              <a:pathLst>
                <a:path h="465151" w="350978">
                  <a:moveTo>
                    <a:pt x="0" y="0"/>
                  </a:moveTo>
                  <a:lnTo>
                    <a:pt x="350978" y="0"/>
                  </a:lnTo>
                  <a:lnTo>
                    <a:pt x="350978" y="465151"/>
                  </a:lnTo>
                  <a:lnTo>
                    <a:pt x="0" y="46515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41" id="41"/>
            <p:cNvSpPr txBox="true"/>
            <p:nvPr/>
          </p:nvSpPr>
          <p:spPr>
            <a:xfrm rot="0">
              <a:off x="144042" y="628739"/>
              <a:ext cx="631710" cy="166898"/>
            </a:xfrm>
            <a:prstGeom prst="rect">
              <a:avLst/>
            </a:prstGeom>
          </p:spPr>
          <p:txBody>
            <a:bodyPr anchor="t" rtlCol="false" tIns="0" lIns="0" bIns="0" rIns="0">
              <a:spAutoFit/>
            </a:bodyPr>
            <a:lstStyle/>
            <a:p>
              <a:pPr algn="ctr">
                <a:lnSpc>
                  <a:spcPts val="1093"/>
                </a:lnSpc>
              </a:pPr>
              <a:r>
                <a:rPr lang="en-US" sz="781">
                  <a:solidFill>
                    <a:srgbClr val="FFFFFF"/>
                  </a:solidFill>
                  <a:latin typeface="Canva Sans Bold"/>
                  <a:ea typeface="Canva Sans Bold"/>
                  <a:cs typeface="Canva Sans Bold"/>
                  <a:sym typeface="Canva Sans Bold"/>
                </a:rPr>
                <a:t>database</a:t>
              </a:r>
            </a:p>
          </p:txBody>
        </p:sp>
      </p:grpSp>
      <p:sp>
        <p:nvSpPr>
          <p:cNvPr name="TextBox 42" id="42"/>
          <p:cNvSpPr txBox="true"/>
          <p:nvPr/>
        </p:nvSpPr>
        <p:spPr>
          <a:xfrm rot="0">
            <a:off x="7336799" y="3610244"/>
            <a:ext cx="1907055" cy="284595"/>
          </a:xfrm>
          <a:prstGeom prst="rect">
            <a:avLst/>
          </a:prstGeom>
        </p:spPr>
        <p:txBody>
          <a:bodyPr anchor="t" rtlCol="false" tIns="0" lIns="0" bIns="0" rIns="0">
            <a:spAutoFit/>
          </a:bodyPr>
          <a:lstStyle/>
          <a:p>
            <a:pPr algn="ctr">
              <a:lnSpc>
                <a:spcPts val="2163"/>
              </a:lnSpc>
            </a:pPr>
            <a:r>
              <a:rPr lang="en-US" sz="1545">
                <a:solidFill>
                  <a:srgbClr val="000000"/>
                </a:solidFill>
                <a:latin typeface="Ballpoint"/>
                <a:ea typeface="Ballpoint"/>
                <a:cs typeface="Ballpoint"/>
                <a:sym typeface="Ballpoint"/>
              </a:rPr>
              <a:t>Coordinator</a:t>
            </a:r>
          </a:p>
        </p:txBody>
      </p:sp>
      <p:grpSp>
        <p:nvGrpSpPr>
          <p:cNvPr name="Group 43" id="43"/>
          <p:cNvGrpSpPr/>
          <p:nvPr/>
        </p:nvGrpSpPr>
        <p:grpSpPr>
          <a:xfrm rot="0">
            <a:off x="1605878" y="2296977"/>
            <a:ext cx="1760083" cy="1310878"/>
            <a:chOff x="0" y="0"/>
            <a:chExt cx="2346777" cy="1747838"/>
          </a:xfrm>
        </p:grpSpPr>
        <p:grpSp>
          <p:nvGrpSpPr>
            <p:cNvPr name="Group 44" id="44"/>
            <p:cNvGrpSpPr/>
            <p:nvPr/>
          </p:nvGrpSpPr>
          <p:grpSpPr>
            <a:xfrm rot="0">
              <a:off x="0" y="431697"/>
              <a:ext cx="2346777" cy="1316140"/>
              <a:chOff x="0" y="0"/>
              <a:chExt cx="786925" cy="441330"/>
            </a:xfrm>
          </p:grpSpPr>
          <p:sp>
            <p:nvSpPr>
              <p:cNvPr name="Freeform 45" id="45"/>
              <p:cNvSpPr/>
              <p:nvPr/>
            </p:nvSpPr>
            <p:spPr>
              <a:xfrm flipH="false" flipV="false" rot="0">
                <a:off x="0" y="0"/>
                <a:ext cx="786925" cy="441330"/>
              </a:xfrm>
              <a:custGeom>
                <a:avLst/>
                <a:gdLst/>
                <a:ahLst/>
                <a:cxnLst/>
                <a:rect r="r" b="b" t="t" l="l"/>
                <a:pathLst>
                  <a:path h="441330" w="786925">
                    <a:moveTo>
                      <a:pt x="158350" y="0"/>
                    </a:moveTo>
                    <a:lnTo>
                      <a:pt x="628575" y="0"/>
                    </a:lnTo>
                    <a:cubicBezTo>
                      <a:pt x="716029" y="0"/>
                      <a:pt x="786925" y="70896"/>
                      <a:pt x="786925" y="158350"/>
                    </a:cubicBezTo>
                    <a:lnTo>
                      <a:pt x="786925" y="282980"/>
                    </a:lnTo>
                    <a:cubicBezTo>
                      <a:pt x="786925" y="370434"/>
                      <a:pt x="716029" y="441330"/>
                      <a:pt x="628575" y="441330"/>
                    </a:cubicBezTo>
                    <a:lnTo>
                      <a:pt x="158350" y="441330"/>
                    </a:lnTo>
                    <a:cubicBezTo>
                      <a:pt x="70896" y="441330"/>
                      <a:pt x="0" y="370434"/>
                      <a:pt x="0" y="282980"/>
                    </a:cubicBezTo>
                    <a:lnTo>
                      <a:pt x="0" y="158350"/>
                    </a:lnTo>
                    <a:cubicBezTo>
                      <a:pt x="0" y="70896"/>
                      <a:pt x="70896" y="0"/>
                      <a:pt x="158350" y="0"/>
                    </a:cubicBezTo>
                    <a:close/>
                  </a:path>
                </a:pathLst>
              </a:custGeom>
              <a:solidFill>
                <a:srgbClr val="D9D9D9"/>
              </a:solidFill>
            </p:spPr>
          </p:sp>
          <p:sp>
            <p:nvSpPr>
              <p:cNvPr name="TextBox 46" id="46"/>
              <p:cNvSpPr txBox="true"/>
              <p:nvPr/>
            </p:nvSpPr>
            <p:spPr>
              <a:xfrm>
                <a:off x="0" y="-28575"/>
                <a:ext cx="786925" cy="469905"/>
              </a:xfrm>
              <a:prstGeom prst="rect">
                <a:avLst/>
              </a:prstGeom>
            </p:spPr>
            <p:txBody>
              <a:bodyPr anchor="ctr" rtlCol="false" tIns="50800" lIns="50800" bIns="50800" rIns="50800"/>
              <a:lstStyle/>
              <a:p>
                <a:pPr algn="ctr">
                  <a:lnSpc>
                    <a:spcPts val="2221"/>
                  </a:lnSpc>
                </a:pPr>
              </a:p>
            </p:txBody>
          </p:sp>
        </p:grpSp>
        <p:sp>
          <p:nvSpPr>
            <p:cNvPr name="Freeform 47" id="47"/>
            <p:cNvSpPr/>
            <p:nvPr/>
          </p:nvSpPr>
          <p:spPr>
            <a:xfrm flipH="false" flipV="false" rot="0">
              <a:off x="601447" y="0"/>
              <a:ext cx="697827" cy="676020"/>
            </a:xfrm>
            <a:custGeom>
              <a:avLst/>
              <a:gdLst/>
              <a:ahLst/>
              <a:cxnLst/>
              <a:rect r="r" b="b" t="t" l="l"/>
              <a:pathLst>
                <a:path h="676020" w="697827">
                  <a:moveTo>
                    <a:pt x="0" y="0"/>
                  </a:moveTo>
                  <a:lnTo>
                    <a:pt x="697827" y="0"/>
                  </a:lnTo>
                  <a:lnTo>
                    <a:pt x="697827" y="676020"/>
                  </a:lnTo>
                  <a:lnTo>
                    <a:pt x="0" y="676020"/>
                  </a:lnTo>
                  <a:lnTo>
                    <a:pt x="0" y="0"/>
                  </a:lnTo>
                  <a:close/>
                </a:path>
              </a:pathLst>
            </a:custGeom>
            <a:blipFill>
              <a:blip r:embed="rId20"/>
              <a:stretch>
                <a:fillRect l="0" t="0" r="0" b="0"/>
              </a:stretch>
            </a:blipFill>
          </p:spPr>
        </p:sp>
        <p:sp>
          <p:nvSpPr>
            <p:cNvPr name="Freeform 48" id="48"/>
            <p:cNvSpPr/>
            <p:nvPr/>
          </p:nvSpPr>
          <p:spPr>
            <a:xfrm flipH="false" flipV="false" rot="0">
              <a:off x="1525102" y="825271"/>
              <a:ext cx="542811" cy="528994"/>
            </a:xfrm>
            <a:custGeom>
              <a:avLst/>
              <a:gdLst/>
              <a:ahLst/>
              <a:cxnLst/>
              <a:rect r="r" b="b" t="t" l="l"/>
              <a:pathLst>
                <a:path h="528994" w="542811">
                  <a:moveTo>
                    <a:pt x="0" y="0"/>
                  </a:moveTo>
                  <a:lnTo>
                    <a:pt x="542811" y="0"/>
                  </a:lnTo>
                  <a:lnTo>
                    <a:pt x="542811" y="528993"/>
                  </a:lnTo>
                  <a:lnTo>
                    <a:pt x="0" y="52899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9" id="49"/>
            <p:cNvSpPr/>
            <p:nvPr/>
          </p:nvSpPr>
          <p:spPr>
            <a:xfrm flipH="false" flipV="false" rot="0">
              <a:off x="1320218" y="825271"/>
              <a:ext cx="542811" cy="528994"/>
            </a:xfrm>
            <a:custGeom>
              <a:avLst/>
              <a:gdLst/>
              <a:ahLst/>
              <a:cxnLst/>
              <a:rect r="r" b="b" t="t" l="l"/>
              <a:pathLst>
                <a:path h="528994" w="542811">
                  <a:moveTo>
                    <a:pt x="0" y="0"/>
                  </a:moveTo>
                  <a:lnTo>
                    <a:pt x="542810" y="0"/>
                  </a:lnTo>
                  <a:lnTo>
                    <a:pt x="542810" y="528993"/>
                  </a:lnTo>
                  <a:lnTo>
                    <a:pt x="0" y="52899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50" id="50"/>
            <p:cNvSpPr/>
            <p:nvPr/>
          </p:nvSpPr>
          <p:spPr>
            <a:xfrm flipH="false" flipV="false" rot="0">
              <a:off x="1067582"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51" id="51"/>
            <p:cNvSpPr/>
            <p:nvPr/>
          </p:nvSpPr>
          <p:spPr>
            <a:xfrm flipH="false" flipV="false" rot="0">
              <a:off x="780068" y="811239"/>
              <a:ext cx="575027" cy="557058"/>
            </a:xfrm>
            <a:custGeom>
              <a:avLst/>
              <a:gdLst/>
              <a:ahLst/>
              <a:cxnLst/>
              <a:rect r="r" b="b" t="t" l="l"/>
              <a:pathLst>
                <a:path h="557058" w="575027">
                  <a:moveTo>
                    <a:pt x="0" y="0"/>
                  </a:moveTo>
                  <a:lnTo>
                    <a:pt x="575028" y="0"/>
                  </a:lnTo>
                  <a:lnTo>
                    <a:pt x="575028" y="557057"/>
                  </a:lnTo>
                  <a:lnTo>
                    <a:pt x="0" y="557057"/>
                  </a:lnTo>
                  <a:lnTo>
                    <a:pt x="0" y="0"/>
                  </a:lnTo>
                  <a:close/>
                </a:path>
              </a:pathLst>
            </a:custGeom>
            <a:blipFill>
              <a:blip r:embed="rId25"/>
              <a:stretch>
                <a:fillRect l="0" t="0" r="0" b="0"/>
              </a:stretch>
            </a:blipFill>
          </p:spPr>
        </p:sp>
        <p:sp>
          <p:nvSpPr>
            <p:cNvPr name="Freeform 52" id="52"/>
            <p:cNvSpPr/>
            <p:nvPr/>
          </p:nvSpPr>
          <p:spPr>
            <a:xfrm flipH="false" flipV="false" rot="0">
              <a:off x="492555"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53" id="53"/>
            <p:cNvSpPr/>
            <p:nvPr/>
          </p:nvSpPr>
          <p:spPr>
            <a:xfrm flipH="false" flipV="false" rot="0">
              <a:off x="241776"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TextBox 54" id="54"/>
            <p:cNvSpPr txBox="true"/>
            <p:nvPr/>
          </p:nvSpPr>
          <p:spPr>
            <a:xfrm rot="0">
              <a:off x="134231" y="1416453"/>
              <a:ext cx="2106386" cy="270268"/>
            </a:xfrm>
            <a:prstGeom prst="rect">
              <a:avLst/>
            </a:prstGeom>
          </p:spPr>
          <p:txBody>
            <a:bodyPr anchor="t" rtlCol="false" tIns="0" lIns="0" bIns="0" rIns="0">
              <a:spAutoFit/>
            </a:bodyPr>
            <a:lstStyle/>
            <a:p>
              <a:pPr algn="ctr">
                <a:lnSpc>
                  <a:spcPts val="1792"/>
                </a:lnSpc>
              </a:pPr>
              <a:r>
                <a:rPr lang="en-US" sz="1280">
                  <a:solidFill>
                    <a:srgbClr val="000000"/>
                  </a:solidFill>
                  <a:latin typeface="Itim"/>
                  <a:ea typeface="Itim"/>
                  <a:cs typeface="Itim"/>
                  <a:sym typeface="Itim"/>
                </a:rPr>
                <a:t>Grouping Service</a:t>
              </a:r>
            </a:p>
          </p:txBody>
        </p:sp>
        <p:sp>
          <p:nvSpPr>
            <p:cNvPr name="Freeform 55" id="55"/>
            <p:cNvSpPr/>
            <p:nvPr/>
          </p:nvSpPr>
          <p:spPr>
            <a:xfrm flipH="false" flipV="false" rot="0">
              <a:off x="1449201" y="204788"/>
              <a:ext cx="387094" cy="374997"/>
            </a:xfrm>
            <a:custGeom>
              <a:avLst/>
              <a:gdLst/>
              <a:ahLst/>
              <a:cxnLst/>
              <a:rect r="r" b="b" t="t" l="l"/>
              <a:pathLst>
                <a:path h="374997" w="387094">
                  <a:moveTo>
                    <a:pt x="0" y="0"/>
                  </a:moveTo>
                  <a:lnTo>
                    <a:pt x="387094" y="0"/>
                  </a:lnTo>
                  <a:lnTo>
                    <a:pt x="387094" y="374998"/>
                  </a:lnTo>
                  <a:lnTo>
                    <a:pt x="0" y="374998"/>
                  </a:lnTo>
                  <a:lnTo>
                    <a:pt x="0" y="0"/>
                  </a:lnTo>
                  <a:close/>
                </a:path>
              </a:pathLst>
            </a:custGeom>
            <a:blipFill>
              <a:blip r:embed="rId26"/>
              <a:stretch>
                <a:fillRect l="0" t="0" r="0" b="0"/>
              </a:stretch>
            </a:blipFill>
          </p:spPr>
        </p:sp>
      </p:grpSp>
      <p:sp>
        <p:nvSpPr>
          <p:cNvPr name="AutoShape 56" id="56"/>
          <p:cNvSpPr/>
          <p:nvPr/>
        </p:nvSpPr>
        <p:spPr>
          <a:xfrm flipH="true" flipV="true">
            <a:off x="2485919" y="3607856"/>
            <a:ext cx="2086358" cy="372203"/>
          </a:xfrm>
          <a:prstGeom prst="line">
            <a:avLst/>
          </a:prstGeom>
          <a:ln cap="flat" w="19050">
            <a:solidFill>
              <a:srgbClr val="D9D9D9"/>
            </a:solidFill>
            <a:prstDash val="solid"/>
            <a:headEnd type="none" len="sm" w="sm"/>
            <a:tailEnd type="arrow" len="sm" w="med"/>
          </a:ln>
        </p:spPr>
      </p:sp>
      <p:sp>
        <p:nvSpPr>
          <p:cNvPr name="AutoShape 57" id="57"/>
          <p:cNvSpPr/>
          <p:nvPr/>
        </p:nvSpPr>
        <p:spPr>
          <a:xfrm flipH="true" flipV="true">
            <a:off x="4367663" y="3594356"/>
            <a:ext cx="204614" cy="385703"/>
          </a:xfrm>
          <a:prstGeom prst="line">
            <a:avLst/>
          </a:prstGeom>
          <a:ln cap="flat" w="19050">
            <a:solidFill>
              <a:srgbClr val="D9D9D9"/>
            </a:solidFill>
            <a:prstDash val="solid"/>
            <a:headEnd type="none" len="sm" w="sm"/>
            <a:tailEnd type="arrow" len="sm" w="med"/>
          </a:ln>
        </p:spPr>
      </p:sp>
      <p:grpSp>
        <p:nvGrpSpPr>
          <p:cNvPr name="Group 58" id="58"/>
          <p:cNvGrpSpPr/>
          <p:nvPr/>
        </p:nvGrpSpPr>
        <p:grpSpPr>
          <a:xfrm rot="0">
            <a:off x="3487622" y="2283478"/>
            <a:ext cx="1760083" cy="1310878"/>
            <a:chOff x="0" y="0"/>
            <a:chExt cx="2346777" cy="1747838"/>
          </a:xfrm>
        </p:grpSpPr>
        <p:grpSp>
          <p:nvGrpSpPr>
            <p:cNvPr name="Group 59" id="59"/>
            <p:cNvGrpSpPr/>
            <p:nvPr/>
          </p:nvGrpSpPr>
          <p:grpSpPr>
            <a:xfrm rot="0">
              <a:off x="0" y="431697"/>
              <a:ext cx="2346777" cy="1316140"/>
              <a:chOff x="0" y="0"/>
              <a:chExt cx="786925" cy="441330"/>
            </a:xfrm>
          </p:grpSpPr>
          <p:sp>
            <p:nvSpPr>
              <p:cNvPr name="Freeform 60" id="60"/>
              <p:cNvSpPr/>
              <p:nvPr/>
            </p:nvSpPr>
            <p:spPr>
              <a:xfrm flipH="false" flipV="false" rot="0">
                <a:off x="0" y="0"/>
                <a:ext cx="786925" cy="441330"/>
              </a:xfrm>
              <a:custGeom>
                <a:avLst/>
                <a:gdLst/>
                <a:ahLst/>
                <a:cxnLst/>
                <a:rect r="r" b="b" t="t" l="l"/>
                <a:pathLst>
                  <a:path h="441330" w="786925">
                    <a:moveTo>
                      <a:pt x="158350" y="0"/>
                    </a:moveTo>
                    <a:lnTo>
                      <a:pt x="628575" y="0"/>
                    </a:lnTo>
                    <a:cubicBezTo>
                      <a:pt x="716029" y="0"/>
                      <a:pt x="786925" y="70896"/>
                      <a:pt x="786925" y="158350"/>
                    </a:cubicBezTo>
                    <a:lnTo>
                      <a:pt x="786925" y="282980"/>
                    </a:lnTo>
                    <a:cubicBezTo>
                      <a:pt x="786925" y="370434"/>
                      <a:pt x="716029" y="441330"/>
                      <a:pt x="628575" y="441330"/>
                    </a:cubicBezTo>
                    <a:lnTo>
                      <a:pt x="158350" y="441330"/>
                    </a:lnTo>
                    <a:cubicBezTo>
                      <a:pt x="70896" y="441330"/>
                      <a:pt x="0" y="370434"/>
                      <a:pt x="0" y="282980"/>
                    </a:cubicBezTo>
                    <a:lnTo>
                      <a:pt x="0" y="158350"/>
                    </a:lnTo>
                    <a:cubicBezTo>
                      <a:pt x="0" y="70896"/>
                      <a:pt x="70896" y="0"/>
                      <a:pt x="158350" y="0"/>
                    </a:cubicBezTo>
                    <a:close/>
                  </a:path>
                </a:pathLst>
              </a:custGeom>
              <a:solidFill>
                <a:srgbClr val="D9D9D9"/>
              </a:solidFill>
            </p:spPr>
          </p:sp>
          <p:sp>
            <p:nvSpPr>
              <p:cNvPr name="TextBox 61" id="61"/>
              <p:cNvSpPr txBox="true"/>
              <p:nvPr/>
            </p:nvSpPr>
            <p:spPr>
              <a:xfrm>
                <a:off x="0" y="-28575"/>
                <a:ext cx="786925" cy="469905"/>
              </a:xfrm>
              <a:prstGeom prst="rect">
                <a:avLst/>
              </a:prstGeom>
            </p:spPr>
            <p:txBody>
              <a:bodyPr anchor="ctr" rtlCol="false" tIns="50800" lIns="50800" bIns="50800" rIns="50800"/>
              <a:lstStyle/>
              <a:p>
                <a:pPr algn="ctr">
                  <a:lnSpc>
                    <a:spcPts val="2221"/>
                  </a:lnSpc>
                </a:pPr>
              </a:p>
            </p:txBody>
          </p:sp>
        </p:grpSp>
        <p:sp>
          <p:nvSpPr>
            <p:cNvPr name="Freeform 62" id="62"/>
            <p:cNvSpPr/>
            <p:nvPr/>
          </p:nvSpPr>
          <p:spPr>
            <a:xfrm flipH="false" flipV="false" rot="0">
              <a:off x="601447" y="0"/>
              <a:ext cx="697827" cy="676020"/>
            </a:xfrm>
            <a:custGeom>
              <a:avLst/>
              <a:gdLst/>
              <a:ahLst/>
              <a:cxnLst/>
              <a:rect r="r" b="b" t="t" l="l"/>
              <a:pathLst>
                <a:path h="676020" w="697827">
                  <a:moveTo>
                    <a:pt x="0" y="0"/>
                  </a:moveTo>
                  <a:lnTo>
                    <a:pt x="697827" y="0"/>
                  </a:lnTo>
                  <a:lnTo>
                    <a:pt x="697827" y="676020"/>
                  </a:lnTo>
                  <a:lnTo>
                    <a:pt x="0" y="676020"/>
                  </a:lnTo>
                  <a:lnTo>
                    <a:pt x="0" y="0"/>
                  </a:lnTo>
                  <a:close/>
                </a:path>
              </a:pathLst>
            </a:custGeom>
            <a:blipFill>
              <a:blip r:embed="rId20"/>
              <a:stretch>
                <a:fillRect l="0" t="0" r="0" b="0"/>
              </a:stretch>
            </a:blipFill>
          </p:spPr>
        </p:sp>
        <p:sp>
          <p:nvSpPr>
            <p:cNvPr name="Freeform 63" id="63"/>
            <p:cNvSpPr/>
            <p:nvPr/>
          </p:nvSpPr>
          <p:spPr>
            <a:xfrm flipH="false" flipV="false" rot="0">
              <a:off x="1525102" y="825271"/>
              <a:ext cx="542811" cy="528994"/>
            </a:xfrm>
            <a:custGeom>
              <a:avLst/>
              <a:gdLst/>
              <a:ahLst/>
              <a:cxnLst/>
              <a:rect r="r" b="b" t="t" l="l"/>
              <a:pathLst>
                <a:path h="528994" w="542811">
                  <a:moveTo>
                    <a:pt x="0" y="0"/>
                  </a:moveTo>
                  <a:lnTo>
                    <a:pt x="542811" y="0"/>
                  </a:lnTo>
                  <a:lnTo>
                    <a:pt x="542811" y="528993"/>
                  </a:lnTo>
                  <a:lnTo>
                    <a:pt x="0" y="52899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64" id="64"/>
            <p:cNvSpPr/>
            <p:nvPr/>
          </p:nvSpPr>
          <p:spPr>
            <a:xfrm flipH="false" flipV="false" rot="0">
              <a:off x="1320218" y="825271"/>
              <a:ext cx="542811" cy="528994"/>
            </a:xfrm>
            <a:custGeom>
              <a:avLst/>
              <a:gdLst/>
              <a:ahLst/>
              <a:cxnLst/>
              <a:rect r="r" b="b" t="t" l="l"/>
              <a:pathLst>
                <a:path h="528994" w="542811">
                  <a:moveTo>
                    <a:pt x="0" y="0"/>
                  </a:moveTo>
                  <a:lnTo>
                    <a:pt x="542810" y="0"/>
                  </a:lnTo>
                  <a:lnTo>
                    <a:pt x="542810" y="528993"/>
                  </a:lnTo>
                  <a:lnTo>
                    <a:pt x="0" y="52899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65" id="65"/>
            <p:cNvSpPr/>
            <p:nvPr/>
          </p:nvSpPr>
          <p:spPr>
            <a:xfrm flipH="false" flipV="false" rot="0">
              <a:off x="1067582"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66" id="66"/>
            <p:cNvSpPr/>
            <p:nvPr/>
          </p:nvSpPr>
          <p:spPr>
            <a:xfrm flipH="false" flipV="false" rot="0">
              <a:off x="780068" y="811239"/>
              <a:ext cx="575027" cy="557058"/>
            </a:xfrm>
            <a:custGeom>
              <a:avLst/>
              <a:gdLst/>
              <a:ahLst/>
              <a:cxnLst/>
              <a:rect r="r" b="b" t="t" l="l"/>
              <a:pathLst>
                <a:path h="557058" w="575027">
                  <a:moveTo>
                    <a:pt x="0" y="0"/>
                  </a:moveTo>
                  <a:lnTo>
                    <a:pt x="575028" y="0"/>
                  </a:lnTo>
                  <a:lnTo>
                    <a:pt x="575028" y="557057"/>
                  </a:lnTo>
                  <a:lnTo>
                    <a:pt x="0" y="557057"/>
                  </a:lnTo>
                  <a:lnTo>
                    <a:pt x="0" y="0"/>
                  </a:lnTo>
                  <a:close/>
                </a:path>
              </a:pathLst>
            </a:custGeom>
            <a:blipFill>
              <a:blip r:embed="rId25"/>
              <a:stretch>
                <a:fillRect l="0" t="0" r="0" b="0"/>
              </a:stretch>
            </a:blipFill>
          </p:spPr>
        </p:sp>
        <p:sp>
          <p:nvSpPr>
            <p:cNvPr name="Freeform 67" id="67"/>
            <p:cNvSpPr/>
            <p:nvPr/>
          </p:nvSpPr>
          <p:spPr>
            <a:xfrm flipH="false" flipV="false" rot="0">
              <a:off x="492555"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68" id="68"/>
            <p:cNvSpPr/>
            <p:nvPr/>
          </p:nvSpPr>
          <p:spPr>
            <a:xfrm flipH="false" flipV="false" rot="0">
              <a:off x="241776"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TextBox 69" id="69"/>
            <p:cNvSpPr txBox="true"/>
            <p:nvPr/>
          </p:nvSpPr>
          <p:spPr>
            <a:xfrm rot="0">
              <a:off x="134231" y="1416453"/>
              <a:ext cx="2106386" cy="270268"/>
            </a:xfrm>
            <a:prstGeom prst="rect">
              <a:avLst/>
            </a:prstGeom>
          </p:spPr>
          <p:txBody>
            <a:bodyPr anchor="t" rtlCol="false" tIns="0" lIns="0" bIns="0" rIns="0">
              <a:spAutoFit/>
            </a:bodyPr>
            <a:lstStyle/>
            <a:p>
              <a:pPr algn="ctr">
                <a:lnSpc>
                  <a:spcPts val="1792"/>
                </a:lnSpc>
              </a:pPr>
              <a:r>
                <a:rPr lang="en-US" sz="1280">
                  <a:solidFill>
                    <a:srgbClr val="000000"/>
                  </a:solidFill>
                  <a:latin typeface="Itim"/>
                  <a:ea typeface="Itim"/>
                  <a:cs typeface="Itim"/>
                  <a:sym typeface="Itim"/>
                </a:rPr>
                <a:t>User Service</a:t>
              </a:r>
            </a:p>
          </p:txBody>
        </p:sp>
        <p:sp>
          <p:nvSpPr>
            <p:cNvPr name="Freeform 70" id="70"/>
            <p:cNvSpPr/>
            <p:nvPr/>
          </p:nvSpPr>
          <p:spPr>
            <a:xfrm flipH="false" flipV="false" rot="0">
              <a:off x="1449201" y="204788"/>
              <a:ext cx="387094" cy="374997"/>
            </a:xfrm>
            <a:custGeom>
              <a:avLst/>
              <a:gdLst/>
              <a:ahLst/>
              <a:cxnLst/>
              <a:rect r="r" b="b" t="t" l="l"/>
              <a:pathLst>
                <a:path h="374997" w="387094">
                  <a:moveTo>
                    <a:pt x="0" y="0"/>
                  </a:moveTo>
                  <a:lnTo>
                    <a:pt x="387094" y="0"/>
                  </a:lnTo>
                  <a:lnTo>
                    <a:pt x="387094" y="374998"/>
                  </a:lnTo>
                  <a:lnTo>
                    <a:pt x="0" y="374998"/>
                  </a:lnTo>
                  <a:lnTo>
                    <a:pt x="0" y="0"/>
                  </a:lnTo>
                  <a:close/>
                </a:path>
              </a:pathLst>
            </a:custGeom>
            <a:blipFill>
              <a:blip r:embed="rId26"/>
              <a:stretch>
                <a:fillRect l="0" t="0" r="0" b="0"/>
              </a:stretch>
            </a:blipFill>
          </p:spPr>
        </p:sp>
      </p:grpSp>
      <p:grpSp>
        <p:nvGrpSpPr>
          <p:cNvPr name="Group 71" id="71"/>
          <p:cNvGrpSpPr/>
          <p:nvPr/>
        </p:nvGrpSpPr>
        <p:grpSpPr>
          <a:xfrm rot="0">
            <a:off x="5371530" y="2275488"/>
            <a:ext cx="1760083" cy="1310878"/>
            <a:chOff x="0" y="0"/>
            <a:chExt cx="2346777" cy="1747838"/>
          </a:xfrm>
        </p:grpSpPr>
        <p:grpSp>
          <p:nvGrpSpPr>
            <p:cNvPr name="Group 72" id="72"/>
            <p:cNvGrpSpPr/>
            <p:nvPr/>
          </p:nvGrpSpPr>
          <p:grpSpPr>
            <a:xfrm rot="0">
              <a:off x="0" y="431697"/>
              <a:ext cx="2346777" cy="1316140"/>
              <a:chOff x="0" y="0"/>
              <a:chExt cx="786925" cy="441330"/>
            </a:xfrm>
          </p:grpSpPr>
          <p:sp>
            <p:nvSpPr>
              <p:cNvPr name="Freeform 73" id="73"/>
              <p:cNvSpPr/>
              <p:nvPr/>
            </p:nvSpPr>
            <p:spPr>
              <a:xfrm flipH="false" flipV="false" rot="0">
                <a:off x="0" y="0"/>
                <a:ext cx="786925" cy="441330"/>
              </a:xfrm>
              <a:custGeom>
                <a:avLst/>
                <a:gdLst/>
                <a:ahLst/>
                <a:cxnLst/>
                <a:rect r="r" b="b" t="t" l="l"/>
                <a:pathLst>
                  <a:path h="441330" w="786925">
                    <a:moveTo>
                      <a:pt x="158350" y="0"/>
                    </a:moveTo>
                    <a:lnTo>
                      <a:pt x="628575" y="0"/>
                    </a:lnTo>
                    <a:cubicBezTo>
                      <a:pt x="716029" y="0"/>
                      <a:pt x="786925" y="70896"/>
                      <a:pt x="786925" y="158350"/>
                    </a:cubicBezTo>
                    <a:lnTo>
                      <a:pt x="786925" y="282980"/>
                    </a:lnTo>
                    <a:cubicBezTo>
                      <a:pt x="786925" y="370434"/>
                      <a:pt x="716029" y="441330"/>
                      <a:pt x="628575" y="441330"/>
                    </a:cubicBezTo>
                    <a:lnTo>
                      <a:pt x="158350" y="441330"/>
                    </a:lnTo>
                    <a:cubicBezTo>
                      <a:pt x="70896" y="441330"/>
                      <a:pt x="0" y="370434"/>
                      <a:pt x="0" y="282980"/>
                    </a:cubicBezTo>
                    <a:lnTo>
                      <a:pt x="0" y="158350"/>
                    </a:lnTo>
                    <a:cubicBezTo>
                      <a:pt x="0" y="70896"/>
                      <a:pt x="70896" y="0"/>
                      <a:pt x="158350" y="0"/>
                    </a:cubicBezTo>
                    <a:close/>
                  </a:path>
                </a:pathLst>
              </a:custGeom>
              <a:solidFill>
                <a:srgbClr val="D9D9D9"/>
              </a:solidFill>
            </p:spPr>
          </p:sp>
          <p:sp>
            <p:nvSpPr>
              <p:cNvPr name="TextBox 74" id="74"/>
              <p:cNvSpPr txBox="true"/>
              <p:nvPr/>
            </p:nvSpPr>
            <p:spPr>
              <a:xfrm>
                <a:off x="0" y="-28575"/>
                <a:ext cx="786925" cy="469905"/>
              </a:xfrm>
              <a:prstGeom prst="rect">
                <a:avLst/>
              </a:prstGeom>
            </p:spPr>
            <p:txBody>
              <a:bodyPr anchor="ctr" rtlCol="false" tIns="50800" lIns="50800" bIns="50800" rIns="50800"/>
              <a:lstStyle/>
              <a:p>
                <a:pPr algn="ctr">
                  <a:lnSpc>
                    <a:spcPts val="2221"/>
                  </a:lnSpc>
                </a:pPr>
              </a:p>
            </p:txBody>
          </p:sp>
        </p:grpSp>
        <p:sp>
          <p:nvSpPr>
            <p:cNvPr name="Freeform 75" id="75"/>
            <p:cNvSpPr/>
            <p:nvPr/>
          </p:nvSpPr>
          <p:spPr>
            <a:xfrm flipH="false" flipV="false" rot="0">
              <a:off x="601447" y="0"/>
              <a:ext cx="697827" cy="676020"/>
            </a:xfrm>
            <a:custGeom>
              <a:avLst/>
              <a:gdLst/>
              <a:ahLst/>
              <a:cxnLst/>
              <a:rect r="r" b="b" t="t" l="l"/>
              <a:pathLst>
                <a:path h="676020" w="697827">
                  <a:moveTo>
                    <a:pt x="0" y="0"/>
                  </a:moveTo>
                  <a:lnTo>
                    <a:pt x="697827" y="0"/>
                  </a:lnTo>
                  <a:lnTo>
                    <a:pt x="697827" y="676020"/>
                  </a:lnTo>
                  <a:lnTo>
                    <a:pt x="0" y="676020"/>
                  </a:lnTo>
                  <a:lnTo>
                    <a:pt x="0" y="0"/>
                  </a:lnTo>
                  <a:close/>
                </a:path>
              </a:pathLst>
            </a:custGeom>
            <a:blipFill>
              <a:blip r:embed="rId20"/>
              <a:stretch>
                <a:fillRect l="0" t="0" r="0" b="0"/>
              </a:stretch>
            </a:blipFill>
          </p:spPr>
        </p:sp>
        <p:sp>
          <p:nvSpPr>
            <p:cNvPr name="Freeform 76" id="76"/>
            <p:cNvSpPr/>
            <p:nvPr/>
          </p:nvSpPr>
          <p:spPr>
            <a:xfrm flipH="false" flipV="false" rot="0">
              <a:off x="1525102" y="825271"/>
              <a:ext cx="542811" cy="528994"/>
            </a:xfrm>
            <a:custGeom>
              <a:avLst/>
              <a:gdLst/>
              <a:ahLst/>
              <a:cxnLst/>
              <a:rect r="r" b="b" t="t" l="l"/>
              <a:pathLst>
                <a:path h="528994" w="542811">
                  <a:moveTo>
                    <a:pt x="0" y="0"/>
                  </a:moveTo>
                  <a:lnTo>
                    <a:pt x="542811" y="0"/>
                  </a:lnTo>
                  <a:lnTo>
                    <a:pt x="542811" y="528993"/>
                  </a:lnTo>
                  <a:lnTo>
                    <a:pt x="0" y="52899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77" id="77"/>
            <p:cNvSpPr/>
            <p:nvPr/>
          </p:nvSpPr>
          <p:spPr>
            <a:xfrm flipH="false" flipV="false" rot="0">
              <a:off x="1320218" y="825271"/>
              <a:ext cx="542811" cy="528994"/>
            </a:xfrm>
            <a:custGeom>
              <a:avLst/>
              <a:gdLst/>
              <a:ahLst/>
              <a:cxnLst/>
              <a:rect r="r" b="b" t="t" l="l"/>
              <a:pathLst>
                <a:path h="528994" w="542811">
                  <a:moveTo>
                    <a:pt x="0" y="0"/>
                  </a:moveTo>
                  <a:lnTo>
                    <a:pt x="542810" y="0"/>
                  </a:lnTo>
                  <a:lnTo>
                    <a:pt x="542810" y="528993"/>
                  </a:lnTo>
                  <a:lnTo>
                    <a:pt x="0" y="52899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78" id="78"/>
            <p:cNvSpPr/>
            <p:nvPr/>
          </p:nvSpPr>
          <p:spPr>
            <a:xfrm flipH="false" flipV="false" rot="0">
              <a:off x="1067582"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79" id="79"/>
            <p:cNvSpPr/>
            <p:nvPr/>
          </p:nvSpPr>
          <p:spPr>
            <a:xfrm flipH="false" flipV="false" rot="0">
              <a:off x="780068" y="811239"/>
              <a:ext cx="575027" cy="557058"/>
            </a:xfrm>
            <a:custGeom>
              <a:avLst/>
              <a:gdLst/>
              <a:ahLst/>
              <a:cxnLst/>
              <a:rect r="r" b="b" t="t" l="l"/>
              <a:pathLst>
                <a:path h="557058" w="575027">
                  <a:moveTo>
                    <a:pt x="0" y="0"/>
                  </a:moveTo>
                  <a:lnTo>
                    <a:pt x="575028" y="0"/>
                  </a:lnTo>
                  <a:lnTo>
                    <a:pt x="575028" y="557057"/>
                  </a:lnTo>
                  <a:lnTo>
                    <a:pt x="0" y="557057"/>
                  </a:lnTo>
                  <a:lnTo>
                    <a:pt x="0" y="0"/>
                  </a:lnTo>
                  <a:close/>
                </a:path>
              </a:pathLst>
            </a:custGeom>
            <a:blipFill>
              <a:blip r:embed="rId25"/>
              <a:stretch>
                <a:fillRect l="0" t="0" r="0" b="0"/>
              </a:stretch>
            </a:blipFill>
          </p:spPr>
        </p:sp>
        <p:sp>
          <p:nvSpPr>
            <p:cNvPr name="Freeform 80" id="80"/>
            <p:cNvSpPr/>
            <p:nvPr/>
          </p:nvSpPr>
          <p:spPr>
            <a:xfrm flipH="false" flipV="false" rot="0">
              <a:off x="492555"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81" id="81"/>
            <p:cNvSpPr/>
            <p:nvPr/>
          </p:nvSpPr>
          <p:spPr>
            <a:xfrm flipH="false" flipV="false" rot="0">
              <a:off x="241776"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TextBox 82" id="82"/>
            <p:cNvSpPr txBox="true"/>
            <p:nvPr/>
          </p:nvSpPr>
          <p:spPr>
            <a:xfrm rot="0">
              <a:off x="134231" y="1416453"/>
              <a:ext cx="2106386" cy="270268"/>
            </a:xfrm>
            <a:prstGeom prst="rect">
              <a:avLst/>
            </a:prstGeom>
          </p:spPr>
          <p:txBody>
            <a:bodyPr anchor="t" rtlCol="false" tIns="0" lIns="0" bIns="0" rIns="0">
              <a:spAutoFit/>
            </a:bodyPr>
            <a:lstStyle/>
            <a:p>
              <a:pPr algn="ctr">
                <a:lnSpc>
                  <a:spcPts val="1792"/>
                </a:lnSpc>
              </a:pPr>
              <a:r>
                <a:rPr lang="en-US" sz="1280">
                  <a:solidFill>
                    <a:srgbClr val="000000"/>
                  </a:solidFill>
                  <a:latin typeface="Itim"/>
                  <a:ea typeface="Itim"/>
                  <a:cs typeface="Itim"/>
                  <a:sym typeface="Itim"/>
                </a:rPr>
                <a:t>Survey Service</a:t>
              </a:r>
            </a:p>
          </p:txBody>
        </p:sp>
        <p:sp>
          <p:nvSpPr>
            <p:cNvPr name="Freeform 83" id="83"/>
            <p:cNvSpPr/>
            <p:nvPr/>
          </p:nvSpPr>
          <p:spPr>
            <a:xfrm flipH="false" flipV="false" rot="0">
              <a:off x="1449201" y="204788"/>
              <a:ext cx="387094" cy="374997"/>
            </a:xfrm>
            <a:custGeom>
              <a:avLst/>
              <a:gdLst/>
              <a:ahLst/>
              <a:cxnLst/>
              <a:rect r="r" b="b" t="t" l="l"/>
              <a:pathLst>
                <a:path h="374997" w="387094">
                  <a:moveTo>
                    <a:pt x="0" y="0"/>
                  </a:moveTo>
                  <a:lnTo>
                    <a:pt x="387094" y="0"/>
                  </a:lnTo>
                  <a:lnTo>
                    <a:pt x="387094" y="374998"/>
                  </a:lnTo>
                  <a:lnTo>
                    <a:pt x="0" y="374998"/>
                  </a:lnTo>
                  <a:lnTo>
                    <a:pt x="0" y="0"/>
                  </a:lnTo>
                  <a:close/>
                </a:path>
              </a:pathLst>
            </a:custGeom>
            <a:blipFill>
              <a:blip r:embed="rId26"/>
              <a:stretch>
                <a:fillRect l="0" t="0" r="0" b="0"/>
              </a:stretch>
            </a:blipFill>
          </p:spPr>
        </p:sp>
      </p:grpSp>
      <p:sp>
        <p:nvSpPr>
          <p:cNvPr name="AutoShape 84" id="84"/>
          <p:cNvSpPr/>
          <p:nvPr/>
        </p:nvSpPr>
        <p:spPr>
          <a:xfrm flipV="true">
            <a:off x="4572277" y="3586366"/>
            <a:ext cx="1679294" cy="393693"/>
          </a:xfrm>
          <a:prstGeom prst="line">
            <a:avLst/>
          </a:prstGeom>
          <a:ln cap="flat" w="19050">
            <a:solidFill>
              <a:srgbClr val="D9D9D9"/>
            </a:solidFill>
            <a:prstDash val="solid"/>
            <a:headEnd type="none" len="sm" w="sm"/>
            <a:tailEnd type="arrow" len="sm" w="med"/>
          </a:ln>
        </p:spPr>
      </p:sp>
      <p:sp>
        <p:nvSpPr>
          <p:cNvPr name="Freeform 85" id="85"/>
          <p:cNvSpPr/>
          <p:nvPr/>
        </p:nvSpPr>
        <p:spPr>
          <a:xfrm flipH="false" flipV="false" rot="-1545397">
            <a:off x="1318545" y="2536685"/>
            <a:ext cx="776337" cy="407577"/>
          </a:xfrm>
          <a:custGeom>
            <a:avLst/>
            <a:gdLst/>
            <a:ahLst/>
            <a:cxnLst/>
            <a:rect r="r" b="b" t="t" l="l"/>
            <a:pathLst>
              <a:path h="407577" w="776337">
                <a:moveTo>
                  <a:pt x="0" y="0"/>
                </a:moveTo>
                <a:lnTo>
                  <a:pt x="776337" y="0"/>
                </a:lnTo>
                <a:lnTo>
                  <a:pt x="776337" y="407576"/>
                </a:lnTo>
                <a:lnTo>
                  <a:pt x="0" y="407576"/>
                </a:lnTo>
                <a:lnTo>
                  <a:pt x="0" y="0"/>
                </a:lnTo>
                <a:close/>
              </a:path>
            </a:pathLst>
          </a:custGeom>
          <a:blipFill>
            <a:blip r:embed="rId27"/>
            <a:stretch>
              <a:fillRect l="0" t="0" r="0" b="0"/>
            </a:stretch>
          </a:blipFill>
        </p:spPr>
      </p:sp>
      <p:grpSp>
        <p:nvGrpSpPr>
          <p:cNvPr name="Group 86" id="86"/>
          <p:cNvGrpSpPr/>
          <p:nvPr/>
        </p:nvGrpSpPr>
        <p:grpSpPr>
          <a:xfrm rot="0">
            <a:off x="3013885" y="5197580"/>
            <a:ext cx="1760083" cy="1310878"/>
            <a:chOff x="0" y="0"/>
            <a:chExt cx="2346777" cy="1747838"/>
          </a:xfrm>
        </p:grpSpPr>
        <p:grpSp>
          <p:nvGrpSpPr>
            <p:cNvPr name="Group 87" id="87"/>
            <p:cNvGrpSpPr/>
            <p:nvPr/>
          </p:nvGrpSpPr>
          <p:grpSpPr>
            <a:xfrm rot="0">
              <a:off x="0" y="431697"/>
              <a:ext cx="2346777" cy="1316140"/>
              <a:chOff x="0" y="0"/>
              <a:chExt cx="786925" cy="441330"/>
            </a:xfrm>
          </p:grpSpPr>
          <p:sp>
            <p:nvSpPr>
              <p:cNvPr name="Freeform 88" id="88"/>
              <p:cNvSpPr/>
              <p:nvPr/>
            </p:nvSpPr>
            <p:spPr>
              <a:xfrm flipH="false" flipV="false" rot="0">
                <a:off x="0" y="0"/>
                <a:ext cx="786925" cy="441330"/>
              </a:xfrm>
              <a:custGeom>
                <a:avLst/>
                <a:gdLst/>
                <a:ahLst/>
                <a:cxnLst/>
                <a:rect r="r" b="b" t="t" l="l"/>
                <a:pathLst>
                  <a:path h="441330" w="786925">
                    <a:moveTo>
                      <a:pt x="158350" y="0"/>
                    </a:moveTo>
                    <a:lnTo>
                      <a:pt x="628575" y="0"/>
                    </a:lnTo>
                    <a:cubicBezTo>
                      <a:pt x="716029" y="0"/>
                      <a:pt x="786925" y="70896"/>
                      <a:pt x="786925" y="158350"/>
                    </a:cubicBezTo>
                    <a:lnTo>
                      <a:pt x="786925" y="282980"/>
                    </a:lnTo>
                    <a:cubicBezTo>
                      <a:pt x="786925" y="370434"/>
                      <a:pt x="716029" y="441330"/>
                      <a:pt x="628575" y="441330"/>
                    </a:cubicBezTo>
                    <a:lnTo>
                      <a:pt x="158350" y="441330"/>
                    </a:lnTo>
                    <a:cubicBezTo>
                      <a:pt x="70896" y="441330"/>
                      <a:pt x="0" y="370434"/>
                      <a:pt x="0" y="282980"/>
                    </a:cubicBezTo>
                    <a:lnTo>
                      <a:pt x="0" y="158350"/>
                    </a:lnTo>
                    <a:cubicBezTo>
                      <a:pt x="0" y="70896"/>
                      <a:pt x="70896" y="0"/>
                      <a:pt x="158350" y="0"/>
                    </a:cubicBezTo>
                    <a:close/>
                  </a:path>
                </a:pathLst>
              </a:custGeom>
              <a:gradFill rotWithShape="true">
                <a:gsLst>
                  <a:gs pos="0">
                    <a:srgbClr val="FFF7AD">
                      <a:alpha val="100000"/>
                    </a:srgbClr>
                  </a:gs>
                  <a:gs pos="100000">
                    <a:srgbClr val="FFA9F9">
                      <a:alpha val="100000"/>
                    </a:srgbClr>
                  </a:gs>
                </a:gsLst>
                <a:lin ang="0"/>
              </a:gradFill>
            </p:spPr>
          </p:sp>
          <p:sp>
            <p:nvSpPr>
              <p:cNvPr name="TextBox 89" id="89"/>
              <p:cNvSpPr txBox="true"/>
              <p:nvPr/>
            </p:nvSpPr>
            <p:spPr>
              <a:xfrm>
                <a:off x="0" y="-28575"/>
                <a:ext cx="786925" cy="469905"/>
              </a:xfrm>
              <a:prstGeom prst="rect">
                <a:avLst/>
              </a:prstGeom>
            </p:spPr>
            <p:txBody>
              <a:bodyPr anchor="ctr" rtlCol="false" tIns="50800" lIns="50800" bIns="50800" rIns="50800"/>
              <a:lstStyle/>
              <a:p>
                <a:pPr algn="ctr">
                  <a:lnSpc>
                    <a:spcPts val="2221"/>
                  </a:lnSpc>
                </a:pPr>
              </a:p>
            </p:txBody>
          </p:sp>
        </p:grpSp>
        <p:sp>
          <p:nvSpPr>
            <p:cNvPr name="Freeform 90" id="90"/>
            <p:cNvSpPr/>
            <p:nvPr/>
          </p:nvSpPr>
          <p:spPr>
            <a:xfrm flipH="false" flipV="false" rot="0">
              <a:off x="601447" y="0"/>
              <a:ext cx="697827" cy="676020"/>
            </a:xfrm>
            <a:custGeom>
              <a:avLst/>
              <a:gdLst/>
              <a:ahLst/>
              <a:cxnLst/>
              <a:rect r="r" b="b" t="t" l="l"/>
              <a:pathLst>
                <a:path h="676020" w="697827">
                  <a:moveTo>
                    <a:pt x="0" y="0"/>
                  </a:moveTo>
                  <a:lnTo>
                    <a:pt x="697827" y="0"/>
                  </a:lnTo>
                  <a:lnTo>
                    <a:pt x="697827" y="676020"/>
                  </a:lnTo>
                  <a:lnTo>
                    <a:pt x="0" y="676020"/>
                  </a:lnTo>
                  <a:lnTo>
                    <a:pt x="0" y="0"/>
                  </a:lnTo>
                  <a:close/>
                </a:path>
              </a:pathLst>
            </a:custGeom>
            <a:blipFill>
              <a:blip r:embed="rId20"/>
              <a:stretch>
                <a:fillRect l="0" t="0" r="0" b="0"/>
              </a:stretch>
            </a:blipFill>
          </p:spPr>
        </p:sp>
        <p:sp>
          <p:nvSpPr>
            <p:cNvPr name="Freeform 91" id="91"/>
            <p:cNvSpPr/>
            <p:nvPr/>
          </p:nvSpPr>
          <p:spPr>
            <a:xfrm flipH="false" flipV="false" rot="0">
              <a:off x="1525102" y="825271"/>
              <a:ext cx="542811" cy="528994"/>
            </a:xfrm>
            <a:custGeom>
              <a:avLst/>
              <a:gdLst/>
              <a:ahLst/>
              <a:cxnLst/>
              <a:rect r="r" b="b" t="t" l="l"/>
              <a:pathLst>
                <a:path h="528994" w="542811">
                  <a:moveTo>
                    <a:pt x="0" y="0"/>
                  </a:moveTo>
                  <a:lnTo>
                    <a:pt x="542811" y="0"/>
                  </a:lnTo>
                  <a:lnTo>
                    <a:pt x="542811" y="528993"/>
                  </a:lnTo>
                  <a:lnTo>
                    <a:pt x="0" y="52899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92" id="92"/>
            <p:cNvSpPr/>
            <p:nvPr/>
          </p:nvSpPr>
          <p:spPr>
            <a:xfrm flipH="false" flipV="false" rot="0">
              <a:off x="1320218" y="825271"/>
              <a:ext cx="542811" cy="528994"/>
            </a:xfrm>
            <a:custGeom>
              <a:avLst/>
              <a:gdLst/>
              <a:ahLst/>
              <a:cxnLst/>
              <a:rect r="r" b="b" t="t" l="l"/>
              <a:pathLst>
                <a:path h="528994" w="542811">
                  <a:moveTo>
                    <a:pt x="0" y="0"/>
                  </a:moveTo>
                  <a:lnTo>
                    <a:pt x="542810" y="0"/>
                  </a:lnTo>
                  <a:lnTo>
                    <a:pt x="542810" y="528993"/>
                  </a:lnTo>
                  <a:lnTo>
                    <a:pt x="0" y="52899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93" id="93"/>
            <p:cNvSpPr/>
            <p:nvPr/>
          </p:nvSpPr>
          <p:spPr>
            <a:xfrm flipH="false" flipV="false" rot="0">
              <a:off x="1067582"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94" id="94"/>
            <p:cNvSpPr/>
            <p:nvPr/>
          </p:nvSpPr>
          <p:spPr>
            <a:xfrm flipH="false" flipV="false" rot="0">
              <a:off x="780068" y="811239"/>
              <a:ext cx="575027" cy="557058"/>
            </a:xfrm>
            <a:custGeom>
              <a:avLst/>
              <a:gdLst/>
              <a:ahLst/>
              <a:cxnLst/>
              <a:rect r="r" b="b" t="t" l="l"/>
              <a:pathLst>
                <a:path h="557058" w="575027">
                  <a:moveTo>
                    <a:pt x="0" y="0"/>
                  </a:moveTo>
                  <a:lnTo>
                    <a:pt x="575028" y="0"/>
                  </a:lnTo>
                  <a:lnTo>
                    <a:pt x="575028" y="557057"/>
                  </a:lnTo>
                  <a:lnTo>
                    <a:pt x="0" y="557057"/>
                  </a:lnTo>
                  <a:lnTo>
                    <a:pt x="0" y="0"/>
                  </a:lnTo>
                  <a:close/>
                </a:path>
              </a:pathLst>
            </a:custGeom>
            <a:blipFill>
              <a:blip r:embed="rId25"/>
              <a:stretch>
                <a:fillRect l="0" t="0" r="0" b="0"/>
              </a:stretch>
            </a:blipFill>
          </p:spPr>
        </p:sp>
        <p:sp>
          <p:nvSpPr>
            <p:cNvPr name="Freeform 95" id="95"/>
            <p:cNvSpPr/>
            <p:nvPr/>
          </p:nvSpPr>
          <p:spPr>
            <a:xfrm flipH="false" flipV="false" rot="0">
              <a:off x="492555"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96" id="96"/>
            <p:cNvSpPr/>
            <p:nvPr/>
          </p:nvSpPr>
          <p:spPr>
            <a:xfrm flipH="false" flipV="false" rot="0">
              <a:off x="241776"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TextBox 97" id="97"/>
            <p:cNvSpPr txBox="true"/>
            <p:nvPr/>
          </p:nvSpPr>
          <p:spPr>
            <a:xfrm rot="0">
              <a:off x="134231" y="1416453"/>
              <a:ext cx="2106386" cy="270268"/>
            </a:xfrm>
            <a:prstGeom prst="rect">
              <a:avLst/>
            </a:prstGeom>
          </p:spPr>
          <p:txBody>
            <a:bodyPr anchor="t" rtlCol="false" tIns="0" lIns="0" bIns="0" rIns="0">
              <a:spAutoFit/>
            </a:bodyPr>
            <a:lstStyle/>
            <a:p>
              <a:pPr algn="ctr">
                <a:lnSpc>
                  <a:spcPts val="1792"/>
                </a:lnSpc>
              </a:pPr>
              <a:r>
                <a:rPr lang="en-US" sz="1280">
                  <a:solidFill>
                    <a:srgbClr val="000000"/>
                  </a:solidFill>
                  <a:latin typeface="Itim"/>
                  <a:ea typeface="Itim"/>
                  <a:cs typeface="Itim"/>
                  <a:sym typeface="Itim"/>
                </a:rPr>
                <a:t>Message Push</a:t>
              </a:r>
            </a:p>
          </p:txBody>
        </p:sp>
        <p:sp>
          <p:nvSpPr>
            <p:cNvPr name="Freeform 98" id="98"/>
            <p:cNvSpPr/>
            <p:nvPr/>
          </p:nvSpPr>
          <p:spPr>
            <a:xfrm flipH="false" flipV="false" rot="0">
              <a:off x="1449201" y="204788"/>
              <a:ext cx="387094" cy="374997"/>
            </a:xfrm>
            <a:custGeom>
              <a:avLst/>
              <a:gdLst/>
              <a:ahLst/>
              <a:cxnLst/>
              <a:rect r="r" b="b" t="t" l="l"/>
              <a:pathLst>
                <a:path h="374997" w="387094">
                  <a:moveTo>
                    <a:pt x="0" y="0"/>
                  </a:moveTo>
                  <a:lnTo>
                    <a:pt x="387094" y="0"/>
                  </a:lnTo>
                  <a:lnTo>
                    <a:pt x="387094" y="374998"/>
                  </a:lnTo>
                  <a:lnTo>
                    <a:pt x="0" y="374998"/>
                  </a:lnTo>
                  <a:lnTo>
                    <a:pt x="0" y="0"/>
                  </a:lnTo>
                  <a:close/>
                </a:path>
              </a:pathLst>
            </a:custGeom>
            <a:blipFill>
              <a:blip r:embed="rId26"/>
              <a:stretch>
                <a:fillRect l="0" t="0" r="0" b="0"/>
              </a:stretch>
            </a:blipFill>
          </p:spPr>
        </p:sp>
      </p:grpSp>
      <p:grpSp>
        <p:nvGrpSpPr>
          <p:cNvPr name="Group 99" id="99"/>
          <p:cNvGrpSpPr/>
          <p:nvPr/>
        </p:nvGrpSpPr>
        <p:grpSpPr>
          <a:xfrm rot="-7851391">
            <a:off x="2316572" y="5021020"/>
            <a:ext cx="1110665" cy="517049"/>
            <a:chOff x="0" y="0"/>
            <a:chExt cx="1745964" cy="812800"/>
          </a:xfrm>
        </p:grpSpPr>
        <p:sp>
          <p:nvSpPr>
            <p:cNvPr name="Freeform 100" id="100"/>
            <p:cNvSpPr/>
            <p:nvPr/>
          </p:nvSpPr>
          <p:spPr>
            <a:xfrm flipH="false" flipV="false" rot="0">
              <a:off x="0" y="0"/>
              <a:ext cx="1745964" cy="812800"/>
            </a:xfrm>
            <a:custGeom>
              <a:avLst/>
              <a:gdLst/>
              <a:ahLst/>
              <a:cxnLst/>
              <a:rect r="r" b="b" t="t" l="l"/>
              <a:pathLst>
                <a:path h="812800" w="1745964">
                  <a:moveTo>
                    <a:pt x="1745964" y="406400"/>
                  </a:moveTo>
                  <a:lnTo>
                    <a:pt x="1339563" y="0"/>
                  </a:lnTo>
                  <a:lnTo>
                    <a:pt x="1339563" y="203200"/>
                  </a:lnTo>
                  <a:lnTo>
                    <a:pt x="0" y="203200"/>
                  </a:lnTo>
                  <a:lnTo>
                    <a:pt x="0" y="609600"/>
                  </a:lnTo>
                  <a:lnTo>
                    <a:pt x="1339563" y="609600"/>
                  </a:lnTo>
                  <a:lnTo>
                    <a:pt x="1339563" y="812800"/>
                  </a:lnTo>
                  <a:lnTo>
                    <a:pt x="1745964" y="406400"/>
                  </a:lnTo>
                  <a:close/>
                </a:path>
              </a:pathLst>
            </a:custGeom>
            <a:solidFill>
              <a:srgbClr val="316CE4"/>
            </a:solidFill>
          </p:spPr>
        </p:sp>
        <p:sp>
          <p:nvSpPr>
            <p:cNvPr name="TextBox 101" id="101"/>
            <p:cNvSpPr txBox="true"/>
            <p:nvPr/>
          </p:nvSpPr>
          <p:spPr>
            <a:xfrm>
              <a:off x="0" y="69850"/>
              <a:ext cx="1644364" cy="539750"/>
            </a:xfrm>
            <a:prstGeom prst="rect">
              <a:avLst/>
            </a:prstGeom>
          </p:spPr>
          <p:txBody>
            <a:bodyPr anchor="ctr" rtlCol="false" tIns="50800" lIns="50800" bIns="50800" rIns="50800"/>
            <a:lstStyle/>
            <a:p>
              <a:pPr algn="ctr">
                <a:lnSpc>
                  <a:spcPts val="4508"/>
                </a:lnSpc>
              </a:pPr>
            </a:p>
          </p:txBody>
        </p:sp>
      </p:grpSp>
      <p:grpSp>
        <p:nvGrpSpPr>
          <p:cNvPr name="Group 102" id="102"/>
          <p:cNvGrpSpPr/>
          <p:nvPr/>
        </p:nvGrpSpPr>
        <p:grpSpPr>
          <a:xfrm rot="0">
            <a:off x="5195115" y="5286346"/>
            <a:ext cx="1760083" cy="1310878"/>
            <a:chOff x="0" y="0"/>
            <a:chExt cx="2346777" cy="1747838"/>
          </a:xfrm>
        </p:grpSpPr>
        <p:grpSp>
          <p:nvGrpSpPr>
            <p:cNvPr name="Group 103" id="103"/>
            <p:cNvGrpSpPr/>
            <p:nvPr/>
          </p:nvGrpSpPr>
          <p:grpSpPr>
            <a:xfrm rot="0">
              <a:off x="0" y="431697"/>
              <a:ext cx="2346777" cy="1316140"/>
              <a:chOff x="0" y="0"/>
              <a:chExt cx="786925" cy="441330"/>
            </a:xfrm>
          </p:grpSpPr>
          <p:sp>
            <p:nvSpPr>
              <p:cNvPr name="Freeform 104" id="104"/>
              <p:cNvSpPr/>
              <p:nvPr/>
            </p:nvSpPr>
            <p:spPr>
              <a:xfrm flipH="false" flipV="false" rot="0">
                <a:off x="0" y="0"/>
                <a:ext cx="786925" cy="441330"/>
              </a:xfrm>
              <a:custGeom>
                <a:avLst/>
                <a:gdLst/>
                <a:ahLst/>
                <a:cxnLst/>
                <a:rect r="r" b="b" t="t" l="l"/>
                <a:pathLst>
                  <a:path h="441330" w="786925">
                    <a:moveTo>
                      <a:pt x="158350" y="0"/>
                    </a:moveTo>
                    <a:lnTo>
                      <a:pt x="628575" y="0"/>
                    </a:lnTo>
                    <a:cubicBezTo>
                      <a:pt x="716029" y="0"/>
                      <a:pt x="786925" y="70896"/>
                      <a:pt x="786925" y="158350"/>
                    </a:cubicBezTo>
                    <a:lnTo>
                      <a:pt x="786925" y="282980"/>
                    </a:lnTo>
                    <a:cubicBezTo>
                      <a:pt x="786925" y="370434"/>
                      <a:pt x="716029" y="441330"/>
                      <a:pt x="628575" y="441330"/>
                    </a:cubicBezTo>
                    <a:lnTo>
                      <a:pt x="158350" y="441330"/>
                    </a:lnTo>
                    <a:cubicBezTo>
                      <a:pt x="70896" y="441330"/>
                      <a:pt x="0" y="370434"/>
                      <a:pt x="0" y="282980"/>
                    </a:cubicBezTo>
                    <a:lnTo>
                      <a:pt x="0" y="158350"/>
                    </a:lnTo>
                    <a:cubicBezTo>
                      <a:pt x="0" y="70896"/>
                      <a:pt x="70896" y="0"/>
                      <a:pt x="158350" y="0"/>
                    </a:cubicBezTo>
                    <a:close/>
                  </a:path>
                </a:pathLst>
              </a:custGeom>
              <a:solidFill>
                <a:srgbClr val="D9D9D9"/>
              </a:solidFill>
            </p:spPr>
          </p:sp>
          <p:sp>
            <p:nvSpPr>
              <p:cNvPr name="TextBox 105" id="105"/>
              <p:cNvSpPr txBox="true"/>
              <p:nvPr/>
            </p:nvSpPr>
            <p:spPr>
              <a:xfrm>
                <a:off x="0" y="-28575"/>
                <a:ext cx="786925" cy="469905"/>
              </a:xfrm>
              <a:prstGeom prst="rect">
                <a:avLst/>
              </a:prstGeom>
            </p:spPr>
            <p:txBody>
              <a:bodyPr anchor="ctr" rtlCol="false" tIns="50800" lIns="50800" bIns="50800" rIns="50800"/>
              <a:lstStyle/>
              <a:p>
                <a:pPr algn="ctr">
                  <a:lnSpc>
                    <a:spcPts val="2221"/>
                  </a:lnSpc>
                </a:pPr>
              </a:p>
            </p:txBody>
          </p:sp>
        </p:grpSp>
        <p:sp>
          <p:nvSpPr>
            <p:cNvPr name="Freeform 106" id="106"/>
            <p:cNvSpPr/>
            <p:nvPr/>
          </p:nvSpPr>
          <p:spPr>
            <a:xfrm flipH="false" flipV="false" rot="0">
              <a:off x="601447" y="0"/>
              <a:ext cx="697827" cy="676020"/>
            </a:xfrm>
            <a:custGeom>
              <a:avLst/>
              <a:gdLst/>
              <a:ahLst/>
              <a:cxnLst/>
              <a:rect r="r" b="b" t="t" l="l"/>
              <a:pathLst>
                <a:path h="676020" w="697827">
                  <a:moveTo>
                    <a:pt x="0" y="0"/>
                  </a:moveTo>
                  <a:lnTo>
                    <a:pt x="697827" y="0"/>
                  </a:lnTo>
                  <a:lnTo>
                    <a:pt x="697827" y="676020"/>
                  </a:lnTo>
                  <a:lnTo>
                    <a:pt x="0" y="676020"/>
                  </a:lnTo>
                  <a:lnTo>
                    <a:pt x="0" y="0"/>
                  </a:lnTo>
                  <a:close/>
                </a:path>
              </a:pathLst>
            </a:custGeom>
            <a:blipFill>
              <a:blip r:embed="rId20"/>
              <a:stretch>
                <a:fillRect l="0" t="0" r="0" b="0"/>
              </a:stretch>
            </a:blipFill>
          </p:spPr>
        </p:sp>
        <p:sp>
          <p:nvSpPr>
            <p:cNvPr name="Freeform 107" id="107"/>
            <p:cNvSpPr/>
            <p:nvPr/>
          </p:nvSpPr>
          <p:spPr>
            <a:xfrm flipH="false" flipV="false" rot="0">
              <a:off x="1525102" y="825271"/>
              <a:ext cx="542811" cy="528994"/>
            </a:xfrm>
            <a:custGeom>
              <a:avLst/>
              <a:gdLst/>
              <a:ahLst/>
              <a:cxnLst/>
              <a:rect r="r" b="b" t="t" l="l"/>
              <a:pathLst>
                <a:path h="528994" w="542811">
                  <a:moveTo>
                    <a:pt x="0" y="0"/>
                  </a:moveTo>
                  <a:lnTo>
                    <a:pt x="542811" y="0"/>
                  </a:lnTo>
                  <a:lnTo>
                    <a:pt x="542811" y="528993"/>
                  </a:lnTo>
                  <a:lnTo>
                    <a:pt x="0" y="52899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08" id="108"/>
            <p:cNvSpPr/>
            <p:nvPr/>
          </p:nvSpPr>
          <p:spPr>
            <a:xfrm flipH="false" flipV="false" rot="0">
              <a:off x="1320218" y="825271"/>
              <a:ext cx="542811" cy="528994"/>
            </a:xfrm>
            <a:custGeom>
              <a:avLst/>
              <a:gdLst/>
              <a:ahLst/>
              <a:cxnLst/>
              <a:rect r="r" b="b" t="t" l="l"/>
              <a:pathLst>
                <a:path h="528994" w="542811">
                  <a:moveTo>
                    <a:pt x="0" y="0"/>
                  </a:moveTo>
                  <a:lnTo>
                    <a:pt x="542810" y="0"/>
                  </a:lnTo>
                  <a:lnTo>
                    <a:pt x="542810" y="528993"/>
                  </a:lnTo>
                  <a:lnTo>
                    <a:pt x="0" y="52899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09" id="109"/>
            <p:cNvSpPr/>
            <p:nvPr/>
          </p:nvSpPr>
          <p:spPr>
            <a:xfrm flipH="false" flipV="false" rot="0">
              <a:off x="1067582"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110" id="110"/>
            <p:cNvSpPr/>
            <p:nvPr/>
          </p:nvSpPr>
          <p:spPr>
            <a:xfrm flipH="false" flipV="false" rot="0">
              <a:off x="780068" y="811239"/>
              <a:ext cx="575027" cy="557058"/>
            </a:xfrm>
            <a:custGeom>
              <a:avLst/>
              <a:gdLst/>
              <a:ahLst/>
              <a:cxnLst/>
              <a:rect r="r" b="b" t="t" l="l"/>
              <a:pathLst>
                <a:path h="557058" w="575027">
                  <a:moveTo>
                    <a:pt x="0" y="0"/>
                  </a:moveTo>
                  <a:lnTo>
                    <a:pt x="575028" y="0"/>
                  </a:lnTo>
                  <a:lnTo>
                    <a:pt x="575028" y="557057"/>
                  </a:lnTo>
                  <a:lnTo>
                    <a:pt x="0" y="557057"/>
                  </a:lnTo>
                  <a:lnTo>
                    <a:pt x="0" y="0"/>
                  </a:lnTo>
                  <a:close/>
                </a:path>
              </a:pathLst>
            </a:custGeom>
            <a:blipFill>
              <a:blip r:embed="rId25"/>
              <a:stretch>
                <a:fillRect l="0" t="0" r="0" b="0"/>
              </a:stretch>
            </a:blipFill>
          </p:spPr>
        </p:sp>
        <p:sp>
          <p:nvSpPr>
            <p:cNvPr name="Freeform 111" id="111"/>
            <p:cNvSpPr/>
            <p:nvPr/>
          </p:nvSpPr>
          <p:spPr>
            <a:xfrm flipH="false" flipV="false" rot="0">
              <a:off x="492555"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112" id="112"/>
            <p:cNvSpPr/>
            <p:nvPr/>
          </p:nvSpPr>
          <p:spPr>
            <a:xfrm flipH="false" flipV="false" rot="0">
              <a:off x="241776"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TextBox 113" id="113"/>
            <p:cNvSpPr txBox="true"/>
            <p:nvPr/>
          </p:nvSpPr>
          <p:spPr>
            <a:xfrm rot="0">
              <a:off x="134231" y="1416453"/>
              <a:ext cx="2106386" cy="270268"/>
            </a:xfrm>
            <a:prstGeom prst="rect">
              <a:avLst/>
            </a:prstGeom>
          </p:spPr>
          <p:txBody>
            <a:bodyPr anchor="t" rtlCol="false" tIns="0" lIns="0" bIns="0" rIns="0">
              <a:spAutoFit/>
            </a:bodyPr>
            <a:lstStyle/>
            <a:p>
              <a:pPr algn="ctr">
                <a:lnSpc>
                  <a:spcPts val="1792"/>
                </a:lnSpc>
              </a:pPr>
              <a:r>
                <a:rPr lang="en-US" sz="1280">
                  <a:solidFill>
                    <a:srgbClr val="000000"/>
                  </a:solidFill>
                  <a:latin typeface="Itim"/>
                  <a:ea typeface="Itim"/>
                  <a:cs typeface="Itim"/>
                  <a:sym typeface="Itim"/>
                </a:rPr>
                <a:t>File Transfer</a:t>
              </a:r>
            </a:p>
          </p:txBody>
        </p:sp>
        <p:sp>
          <p:nvSpPr>
            <p:cNvPr name="Freeform 114" id="114"/>
            <p:cNvSpPr/>
            <p:nvPr/>
          </p:nvSpPr>
          <p:spPr>
            <a:xfrm flipH="false" flipV="false" rot="0">
              <a:off x="1449201" y="204788"/>
              <a:ext cx="387094" cy="374997"/>
            </a:xfrm>
            <a:custGeom>
              <a:avLst/>
              <a:gdLst/>
              <a:ahLst/>
              <a:cxnLst/>
              <a:rect r="r" b="b" t="t" l="l"/>
              <a:pathLst>
                <a:path h="374997" w="387094">
                  <a:moveTo>
                    <a:pt x="0" y="0"/>
                  </a:moveTo>
                  <a:lnTo>
                    <a:pt x="387094" y="0"/>
                  </a:lnTo>
                  <a:lnTo>
                    <a:pt x="387094" y="374998"/>
                  </a:lnTo>
                  <a:lnTo>
                    <a:pt x="0" y="374998"/>
                  </a:lnTo>
                  <a:lnTo>
                    <a:pt x="0" y="0"/>
                  </a:lnTo>
                  <a:close/>
                </a:path>
              </a:pathLst>
            </a:custGeom>
            <a:blipFill>
              <a:blip r:embed="rId26"/>
              <a:stretch>
                <a:fillRect l="0" t="0" r="0" b="0"/>
              </a:stretch>
            </a:blipFill>
          </p:spPr>
        </p:sp>
      </p:grpSp>
      <p:grpSp>
        <p:nvGrpSpPr>
          <p:cNvPr name="Group 115" id="115"/>
          <p:cNvGrpSpPr/>
          <p:nvPr/>
        </p:nvGrpSpPr>
        <p:grpSpPr>
          <a:xfrm rot="0">
            <a:off x="5576716" y="3796726"/>
            <a:ext cx="1760083" cy="1310878"/>
            <a:chOff x="0" y="0"/>
            <a:chExt cx="2346777" cy="1747838"/>
          </a:xfrm>
        </p:grpSpPr>
        <p:grpSp>
          <p:nvGrpSpPr>
            <p:cNvPr name="Group 116" id="116"/>
            <p:cNvGrpSpPr/>
            <p:nvPr/>
          </p:nvGrpSpPr>
          <p:grpSpPr>
            <a:xfrm rot="0">
              <a:off x="0" y="431697"/>
              <a:ext cx="2346777" cy="1316140"/>
              <a:chOff x="0" y="0"/>
              <a:chExt cx="786925" cy="441330"/>
            </a:xfrm>
          </p:grpSpPr>
          <p:sp>
            <p:nvSpPr>
              <p:cNvPr name="Freeform 117" id="117"/>
              <p:cNvSpPr/>
              <p:nvPr/>
            </p:nvSpPr>
            <p:spPr>
              <a:xfrm flipH="false" flipV="false" rot="0">
                <a:off x="0" y="0"/>
                <a:ext cx="786925" cy="441330"/>
              </a:xfrm>
              <a:custGeom>
                <a:avLst/>
                <a:gdLst/>
                <a:ahLst/>
                <a:cxnLst/>
                <a:rect r="r" b="b" t="t" l="l"/>
                <a:pathLst>
                  <a:path h="441330" w="786925">
                    <a:moveTo>
                      <a:pt x="158350" y="0"/>
                    </a:moveTo>
                    <a:lnTo>
                      <a:pt x="628575" y="0"/>
                    </a:lnTo>
                    <a:cubicBezTo>
                      <a:pt x="716029" y="0"/>
                      <a:pt x="786925" y="70896"/>
                      <a:pt x="786925" y="158350"/>
                    </a:cubicBezTo>
                    <a:lnTo>
                      <a:pt x="786925" y="282980"/>
                    </a:lnTo>
                    <a:cubicBezTo>
                      <a:pt x="786925" y="370434"/>
                      <a:pt x="716029" y="441330"/>
                      <a:pt x="628575" y="441330"/>
                    </a:cubicBezTo>
                    <a:lnTo>
                      <a:pt x="158350" y="441330"/>
                    </a:lnTo>
                    <a:cubicBezTo>
                      <a:pt x="70896" y="441330"/>
                      <a:pt x="0" y="370434"/>
                      <a:pt x="0" y="282980"/>
                    </a:cubicBezTo>
                    <a:lnTo>
                      <a:pt x="0" y="158350"/>
                    </a:lnTo>
                    <a:cubicBezTo>
                      <a:pt x="0" y="70896"/>
                      <a:pt x="70896" y="0"/>
                      <a:pt x="158350" y="0"/>
                    </a:cubicBezTo>
                    <a:close/>
                  </a:path>
                </a:pathLst>
              </a:custGeom>
              <a:gradFill rotWithShape="true">
                <a:gsLst>
                  <a:gs pos="0">
                    <a:srgbClr val="CDFFD8">
                      <a:alpha val="100000"/>
                    </a:srgbClr>
                  </a:gs>
                  <a:gs pos="100000">
                    <a:srgbClr val="94B9FF">
                      <a:alpha val="100000"/>
                    </a:srgbClr>
                  </a:gs>
                </a:gsLst>
                <a:lin ang="0"/>
              </a:gradFill>
            </p:spPr>
          </p:sp>
          <p:sp>
            <p:nvSpPr>
              <p:cNvPr name="TextBox 118" id="118"/>
              <p:cNvSpPr txBox="true"/>
              <p:nvPr/>
            </p:nvSpPr>
            <p:spPr>
              <a:xfrm>
                <a:off x="0" y="-28575"/>
                <a:ext cx="786925" cy="469905"/>
              </a:xfrm>
              <a:prstGeom prst="rect">
                <a:avLst/>
              </a:prstGeom>
            </p:spPr>
            <p:txBody>
              <a:bodyPr anchor="ctr" rtlCol="false" tIns="50800" lIns="50800" bIns="50800" rIns="50800"/>
              <a:lstStyle/>
              <a:p>
                <a:pPr algn="ctr">
                  <a:lnSpc>
                    <a:spcPts val="2221"/>
                  </a:lnSpc>
                </a:pPr>
              </a:p>
            </p:txBody>
          </p:sp>
        </p:grpSp>
        <p:sp>
          <p:nvSpPr>
            <p:cNvPr name="Freeform 119" id="119"/>
            <p:cNvSpPr/>
            <p:nvPr/>
          </p:nvSpPr>
          <p:spPr>
            <a:xfrm flipH="false" flipV="false" rot="0">
              <a:off x="601447" y="0"/>
              <a:ext cx="697827" cy="676020"/>
            </a:xfrm>
            <a:custGeom>
              <a:avLst/>
              <a:gdLst/>
              <a:ahLst/>
              <a:cxnLst/>
              <a:rect r="r" b="b" t="t" l="l"/>
              <a:pathLst>
                <a:path h="676020" w="697827">
                  <a:moveTo>
                    <a:pt x="0" y="0"/>
                  </a:moveTo>
                  <a:lnTo>
                    <a:pt x="697827" y="0"/>
                  </a:lnTo>
                  <a:lnTo>
                    <a:pt x="697827" y="676020"/>
                  </a:lnTo>
                  <a:lnTo>
                    <a:pt x="0" y="676020"/>
                  </a:lnTo>
                  <a:lnTo>
                    <a:pt x="0" y="0"/>
                  </a:lnTo>
                  <a:close/>
                </a:path>
              </a:pathLst>
            </a:custGeom>
            <a:blipFill>
              <a:blip r:embed="rId20"/>
              <a:stretch>
                <a:fillRect l="0" t="0" r="0" b="0"/>
              </a:stretch>
            </a:blipFill>
          </p:spPr>
        </p:sp>
        <p:sp>
          <p:nvSpPr>
            <p:cNvPr name="Freeform 120" id="120"/>
            <p:cNvSpPr/>
            <p:nvPr/>
          </p:nvSpPr>
          <p:spPr>
            <a:xfrm flipH="false" flipV="false" rot="0">
              <a:off x="1525102" y="825271"/>
              <a:ext cx="542811" cy="528994"/>
            </a:xfrm>
            <a:custGeom>
              <a:avLst/>
              <a:gdLst/>
              <a:ahLst/>
              <a:cxnLst/>
              <a:rect r="r" b="b" t="t" l="l"/>
              <a:pathLst>
                <a:path h="528994" w="542811">
                  <a:moveTo>
                    <a:pt x="0" y="0"/>
                  </a:moveTo>
                  <a:lnTo>
                    <a:pt x="542811" y="0"/>
                  </a:lnTo>
                  <a:lnTo>
                    <a:pt x="542811" y="528993"/>
                  </a:lnTo>
                  <a:lnTo>
                    <a:pt x="0" y="52899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21" id="121"/>
            <p:cNvSpPr/>
            <p:nvPr/>
          </p:nvSpPr>
          <p:spPr>
            <a:xfrm flipH="false" flipV="false" rot="0">
              <a:off x="1320218" y="825271"/>
              <a:ext cx="542811" cy="528994"/>
            </a:xfrm>
            <a:custGeom>
              <a:avLst/>
              <a:gdLst/>
              <a:ahLst/>
              <a:cxnLst/>
              <a:rect r="r" b="b" t="t" l="l"/>
              <a:pathLst>
                <a:path h="528994" w="542811">
                  <a:moveTo>
                    <a:pt x="0" y="0"/>
                  </a:moveTo>
                  <a:lnTo>
                    <a:pt x="542810" y="0"/>
                  </a:lnTo>
                  <a:lnTo>
                    <a:pt x="542810" y="528993"/>
                  </a:lnTo>
                  <a:lnTo>
                    <a:pt x="0" y="52899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22" id="122"/>
            <p:cNvSpPr/>
            <p:nvPr/>
          </p:nvSpPr>
          <p:spPr>
            <a:xfrm flipH="false" flipV="false" rot="0">
              <a:off x="1067582"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123" id="123"/>
            <p:cNvSpPr/>
            <p:nvPr/>
          </p:nvSpPr>
          <p:spPr>
            <a:xfrm flipH="false" flipV="false" rot="0">
              <a:off x="780068" y="811239"/>
              <a:ext cx="575027" cy="557058"/>
            </a:xfrm>
            <a:custGeom>
              <a:avLst/>
              <a:gdLst/>
              <a:ahLst/>
              <a:cxnLst/>
              <a:rect r="r" b="b" t="t" l="l"/>
              <a:pathLst>
                <a:path h="557058" w="575027">
                  <a:moveTo>
                    <a:pt x="0" y="0"/>
                  </a:moveTo>
                  <a:lnTo>
                    <a:pt x="575028" y="0"/>
                  </a:lnTo>
                  <a:lnTo>
                    <a:pt x="575028" y="557057"/>
                  </a:lnTo>
                  <a:lnTo>
                    <a:pt x="0" y="557057"/>
                  </a:lnTo>
                  <a:lnTo>
                    <a:pt x="0" y="0"/>
                  </a:lnTo>
                  <a:close/>
                </a:path>
              </a:pathLst>
            </a:custGeom>
            <a:blipFill>
              <a:blip r:embed="rId25"/>
              <a:stretch>
                <a:fillRect l="0" t="0" r="0" b="0"/>
              </a:stretch>
            </a:blipFill>
          </p:spPr>
        </p:sp>
        <p:sp>
          <p:nvSpPr>
            <p:cNvPr name="Freeform 124" id="124"/>
            <p:cNvSpPr/>
            <p:nvPr/>
          </p:nvSpPr>
          <p:spPr>
            <a:xfrm flipH="false" flipV="false" rot="0">
              <a:off x="492555"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Freeform 125" id="125"/>
            <p:cNvSpPr/>
            <p:nvPr/>
          </p:nvSpPr>
          <p:spPr>
            <a:xfrm flipH="false" flipV="false" rot="0">
              <a:off x="241776" y="811239"/>
              <a:ext cx="575027" cy="557058"/>
            </a:xfrm>
            <a:custGeom>
              <a:avLst/>
              <a:gdLst/>
              <a:ahLst/>
              <a:cxnLst/>
              <a:rect r="r" b="b" t="t" l="l"/>
              <a:pathLst>
                <a:path h="557058" w="575027">
                  <a:moveTo>
                    <a:pt x="0" y="0"/>
                  </a:moveTo>
                  <a:lnTo>
                    <a:pt x="575027" y="0"/>
                  </a:lnTo>
                  <a:lnTo>
                    <a:pt x="575027" y="557057"/>
                  </a:lnTo>
                  <a:lnTo>
                    <a:pt x="0" y="557057"/>
                  </a:lnTo>
                  <a:lnTo>
                    <a:pt x="0" y="0"/>
                  </a:lnTo>
                  <a:close/>
                </a:path>
              </a:pathLst>
            </a:custGeom>
            <a:blipFill>
              <a:blip r:embed="rId25"/>
              <a:stretch>
                <a:fillRect l="0" t="0" r="0" b="0"/>
              </a:stretch>
            </a:blipFill>
          </p:spPr>
        </p:sp>
        <p:sp>
          <p:nvSpPr>
            <p:cNvPr name="TextBox 126" id="126"/>
            <p:cNvSpPr txBox="true"/>
            <p:nvPr/>
          </p:nvSpPr>
          <p:spPr>
            <a:xfrm rot="0">
              <a:off x="134231" y="1416453"/>
              <a:ext cx="2106386" cy="270268"/>
            </a:xfrm>
            <a:prstGeom prst="rect">
              <a:avLst/>
            </a:prstGeom>
          </p:spPr>
          <p:txBody>
            <a:bodyPr anchor="t" rtlCol="false" tIns="0" lIns="0" bIns="0" rIns="0">
              <a:spAutoFit/>
            </a:bodyPr>
            <a:lstStyle/>
            <a:p>
              <a:pPr algn="ctr">
                <a:lnSpc>
                  <a:spcPts val="1792"/>
                </a:lnSpc>
              </a:pPr>
              <a:r>
                <a:rPr lang="en-US" sz="1280">
                  <a:solidFill>
                    <a:srgbClr val="000000"/>
                  </a:solidFill>
                  <a:latin typeface="Itim"/>
                  <a:ea typeface="Itim"/>
                  <a:cs typeface="Itim"/>
                  <a:sym typeface="Itim"/>
                </a:rPr>
                <a:t>Recommendation</a:t>
              </a:r>
            </a:p>
          </p:txBody>
        </p:sp>
        <p:sp>
          <p:nvSpPr>
            <p:cNvPr name="Freeform 127" id="127"/>
            <p:cNvSpPr/>
            <p:nvPr/>
          </p:nvSpPr>
          <p:spPr>
            <a:xfrm flipH="false" flipV="false" rot="0">
              <a:off x="1449201" y="204788"/>
              <a:ext cx="387094" cy="374997"/>
            </a:xfrm>
            <a:custGeom>
              <a:avLst/>
              <a:gdLst/>
              <a:ahLst/>
              <a:cxnLst/>
              <a:rect r="r" b="b" t="t" l="l"/>
              <a:pathLst>
                <a:path h="374997" w="387094">
                  <a:moveTo>
                    <a:pt x="0" y="0"/>
                  </a:moveTo>
                  <a:lnTo>
                    <a:pt x="387094" y="0"/>
                  </a:lnTo>
                  <a:lnTo>
                    <a:pt x="387094" y="374998"/>
                  </a:lnTo>
                  <a:lnTo>
                    <a:pt x="0" y="374998"/>
                  </a:lnTo>
                  <a:lnTo>
                    <a:pt x="0" y="0"/>
                  </a:lnTo>
                  <a:close/>
                </a:path>
              </a:pathLst>
            </a:custGeom>
            <a:blipFill>
              <a:blip r:embed="rId26"/>
              <a:stretch>
                <a:fillRect l="0" t="0" r="0" b="0"/>
              </a:stretch>
            </a:blipFill>
          </p:spPr>
        </p:sp>
      </p:grpSp>
      <p:sp>
        <p:nvSpPr>
          <p:cNvPr name="Freeform 128" id="128"/>
          <p:cNvSpPr/>
          <p:nvPr/>
        </p:nvSpPr>
        <p:spPr>
          <a:xfrm flipH="false" flipV="false" rot="0">
            <a:off x="4869746" y="1504146"/>
            <a:ext cx="674262" cy="653192"/>
          </a:xfrm>
          <a:custGeom>
            <a:avLst/>
            <a:gdLst/>
            <a:ahLst/>
            <a:cxnLst/>
            <a:rect r="r" b="b" t="t" l="l"/>
            <a:pathLst>
              <a:path h="653192" w="674262">
                <a:moveTo>
                  <a:pt x="0" y="0"/>
                </a:moveTo>
                <a:lnTo>
                  <a:pt x="674263" y="0"/>
                </a:lnTo>
                <a:lnTo>
                  <a:pt x="674263" y="653192"/>
                </a:lnTo>
                <a:lnTo>
                  <a:pt x="0" y="653192"/>
                </a:lnTo>
                <a:lnTo>
                  <a:pt x="0" y="0"/>
                </a:lnTo>
                <a:close/>
              </a:path>
            </a:pathLst>
          </a:custGeom>
          <a:blipFill>
            <a:blip r:embed="rId19"/>
            <a:stretch>
              <a:fillRect l="0" t="0" r="0" b="0"/>
            </a:stretch>
          </a:blipFill>
        </p:spPr>
      </p:sp>
      <p:sp>
        <p:nvSpPr>
          <p:cNvPr name="AutoShape 129" id="129"/>
          <p:cNvSpPr/>
          <p:nvPr/>
        </p:nvSpPr>
        <p:spPr>
          <a:xfrm flipV="true">
            <a:off x="3063363" y="1830742"/>
            <a:ext cx="1806383" cy="771515"/>
          </a:xfrm>
          <a:prstGeom prst="line">
            <a:avLst/>
          </a:prstGeom>
          <a:ln cap="flat" w="19050">
            <a:solidFill>
              <a:srgbClr val="D9D9D9"/>
            </a:solidFill>
            <a:prstDash val="solid"/>
            <a:headEnd type="none" len="sm" w="sm"/>
            <a:tailEnd type="arrow" len="sm" w="med"/>
          </a:ln>
        </p:spPr>
      </p:sp>
      <p:sp>
        <p:nvSpPr>
          <p:cNvPr name="AutoShape 130" id="130"/>
          <p:cNvSpPr/>
          <p:nvPr/>
        </p:nvSpPr>
        <p:spPr>
          <a:xfrm flipV="true">
            <a:off x="4927181" y="2157338"/>
            <a:ext cx="116484" cy="444919"/>
          </a:xfrm>
          <a:prstGeom prst="line">
            <a:avLst/>
          </a:prstGeom>
          <a:ln cap="flat" w="19050">
            <a:solidFill>
              <a:srgbClr val="D9D9D9"/>
            </a:solidFill>
            <a:prstDash val="solid"/>
            <a:headEnd type="none" len="sm" w="sm"/>
            <a:tailEnd type="arrow" len="sm" w="med"/>
          </a:ln>
        </p:spPr>
      </p:sp>
      <p:sp>
        <p:nvSpPr>
          <p:cNvPr name="AutoShape 131" id="131"/>
          <p:cNvSpPr/>
          <p:nvPr/>
        </p:nvSpPr>
        <p:spPr>
          <a:xfrm flipH="true" flipV="true">
            <a:off x="5413978" y="2096378"/>
            <a:ext cx="263344" cy="505879"/>
          </a:xfrm>
          <a:prstGeom prst="line">
            <a:avLst/>
          </a:prstGeom>
          <a:ln cap="flat" w="19050">
            <a:solidFill>
              <a:srgbClr val="D9D9D9"/>
            </a:solidFill>
            <a:prstDash val="solid"/>
            <a:headEnd type="none" len="sm" w="sm"/>
            <a:tailEnd type="arrow" len="sm" w="med"/>
          </a:ln>
        </p:spPr>
      </p:sp>
      <p:sp>
        <p:nvSpPr>
          <p:cNvPr name="Freeform 132" id="132"/>
          <p:cNvSpPr/>
          <p:nvPr/>
        </p:nvSpPr>
        <p:spPr>
          <a:xfrm flipH="false" flipV="false" rot="0">
            <a:off x="1295855" y="5990522"/>
            <a:ext cx="537029" cy="537816"/>
          </a:xfrm>
          <a:custGeom>
            <a:avLst/>
            <a:gdLst/>
            <a:ahLst/>
            <a:cxnLst/>
            <a:rect r="r" b="b" t="t" l="l"/>
            <a:pathLst>
              <a:path h="537816" w="537029">
                <a:moveTo>
                  <a:pt x="0" y="0"/>
                </a:moveTo>
                <a:lnTo>
                  <a:pt x="537028" y="0"/>
                </a:lnTo>
                <a:lnTo>
                  <a:pt x="537028" y="537817"/>
                </a:lnTo>
                <a:lnTo>
                  <a:pt x="0" y="537817"/>
                </a:lnTo>
                <a:lnTo>
                  <a:pt x="0" y="0"/>
                </a:lnTo>
                <a:close/>
              </a:path>
            </a:pathLst>
          </a:custGeom>
          <a:blipFill>
            <a:blip r:embed="rId28"/>
            <a:stretch>
              <a:fillRect l="0" t="0" r="0" b="0"/>
            </a:stretch>
          </a:blipFill>
        </p:spPr>
      </p:sp>
      <p:sp>
        <p:nvSpPr>
          <p:cNvPr name="TextBox 133" id="133"/>
          <p:cNvSpPr txBox="true"/>
          <p:nvPr/>
        </p:nvSpPr>
        <p:spPr>
          <a:xfrm rot="0">
            <a:off x="6903208" y="5064017"/>
            <a:ext cx="1907055" cy="284595"/>
          </a:xfrm>
          <a:prstGeom prst="rect">
            <a:avLst/>
          </a:prstGeom>
        </p:spPr>
        <p:txBody>
          <a:bodyPr anchor="t" rtlCol="false" tIns="0" lIns="0" bIns="0" rIns="0">
            <a:spAutoFit/>
          </a:bodyPr>
          <a:lstStyle/>
          <a:p>
            <a:pPr algn="ctr">
              <a:lnSpc>
                <a:spcPts val="2163"/>
              </a:lnSpc>
            </a:pPr>
            <a:r>
              <a:rPr lang="en-US" sz="1545">
                <a:solidFill>
                  <a:srgbClr val="000000"/>
                </a:solidFill>
                <a:latin typeface="Ballpoint"/>
                <a:ea typeface="Ballpoint"/>
                <a:cs typeface="Ballpoint"/>
                <a:sym typeface="Ballpoint"/>
              </a:rPr>
              <a:t>Worker</a:t>
            </a:r>
          </a:p>
        </p:txBody>
      </p:sp>
      <p:sp>
        <p:nvSpPr>
          <p:cNvPr name="TextBox 134" id="134"/>
          <p:cNvSpPr txBox="true"/>
          <p:nvPr/>
        </p:nvSpPr>
        <p:spPr>
          <a:xfrm rot="0">
            <a:off x="5581521" y="1602998"/>
            <a:ext cx="1168520" cy="418292"/>
          </a:xfrm>
          <a:prstGeom prst="rect">
            <a:avLst/>
          </a:prstGeom>
        </p:spPr>
        <p:txBody>
          <a:bodyPr anchor="t" rtlCol="false" tIns="0" lIns="0" bIns="0" rIns="0">
            <a:spAutoFit/>
          </a:bodyPr>
          <a:lstStyle/>
          <a:p>
            <a:pPr algn="ctr">
              <a:lnSpc>
                <a:spcPts val="1560"/>
              </a:lnSpc>
            </a:pPr>
            <a:r>
              <a:rPr lang="en-US" sz="1545">
                <a:solidFill>
                  <a:srgbClr val="000000"/>
                </a:solidFill>
                <a:latin typeface="Ballpoint"/>
                <a:ea typeface="Ballpoint"/>
                <a:cs typeface="Ballpoint"/>
                <a:sym typeface="Ballpoint"/>
              </a:rPr>
              <a:t>Distributive Database Service</a:t>
            </a:r>
          </a:p>
        </p:txBody>
      </p:sp>
      <p:sp>
        <p:nvSpPr>
          <p:cNvPr name="AutoShape 135" id="135"/>
          <p:cNvSpPr/>
          <p:nvPr/>
        </p:nvSpPr>
        <p:spPr>
          <a:xfrm>
            <a:off x="6750041" y="1812144"/>
            <a:ext cx="1082059" cy="1344824"/>
          </a:xfrm>
          <a:prstGeom prst="line">
            <a:avLst/>
          </a:prstGeom>
          <a:ln cap="flat" w="38100">
            <a:solidFill>
              <a:srgbClr val="D9D9D9"/>
            </a:solidFill>
            <a:prstDash val="solid"/>
            <a:headEnd type="none" len="sm" w="sm"/>
            <a:tailEnd type="arrow" len="sm" w="med"/>
          </a:ln>
        </p:spPr>
      </p:sp>
      <p:sp>
        <p:nvSpPr>
          <p:cNvPr name="AutoShape 136" id="136"/>
          <p:cNvSpPr/>
          <p:nvPr/>
        </p:nvSpPr>
        <p:spPr>
          <a:xfrm>
            <a:off x="8290327" y="3894840"/>
            <a:ext cx="362768" cy="488796"/>
          </a:xfrm>
          <a:prstGeom prst="line">
            <a:avLst/>
          </a:prstGeom>
          <a:ln cap="flat" w="19050">
            <a:solidFill>
              <a:srgbClr val="D9D9D9"/>
            </a:solidFill>
            <a:prstDash val="solid"/>
            <a:headEnd type="none" len="sm" w="sm"/>
            <a:tailEnd type="arrow" len="sm" w="med"/>
          </a:ln>
        </p:spPr>
      </p:sp>
      <p:sp>
        <p:nvSpPr>
          <p:cNvPr name="AutoShape 137" id="137"/>
          <p:cNvSpPr/>
          <p:nvPr/>
        </p:nvSpPr>
        <p:spPr>
          <a:xfrm flipH="true">
            <a:off x="7819510" y="3894840"/>
            <a:ext cx="470817" cy="468547"/>
          </a:xfrm>
          <a:prstGeom prst="line">
            <a:avLst/>
          </a:prstGeom>
          <a:ln cap="flat" w="19050">
            <a:solidFill>
              <a:srgbClr val="D9D9D9"/>
            </a:solidFill>
            <a:prstDash val="solid"/>
            <a:headEnd type="none" len="sm" w="sm"/>
            <a:tailEnd type="arrow" len="sm" w="med"/>
          </a:ln>
        </p:spPr>
      </p:sp>
      <p:sp>
        <p:nvSpPr>
          <p:cNvPr name="TextBox 138" id="138"/>
          <p:cNvSpPr txBox="true"/>
          <p:nvPr/>
        </p:nvSpPr>
        <p:spPr>
          <a:xfrm rot="0">
            <a:off x="7699567" y="5064017"/>
            <a:ext cx="1907055" cy="284595"/>
          </a:xfrm>
          <a:prstGeom prst="rect">
            <a:avLst/>
          </a:prstGeom>
        </p:spPr>
        <p:txBody>
          <a:bodyPr anchor="t" rtlCol="false" tIns="0" lIns="0" bIns="0" rIns="0">
            <a:spAutoFit/>
          </a:bodyPr>
          <a:lstStyle/>
          <a:p>
            <a:pPr algn="ctr">
              <a:lnSpc>
                <a:spcPts val="2163"/>
              </a:lnSpc>
            </a:pPr>
            <a:r>
              <a:rPr lang="en-US" sz="1545">
                <a:solidFill>
                  <a:srgbClr val="000000"/>
                </a:solidFill>
                <a:latin typeface="Ballpoint"/>
                <a:ea typeface="Ballpoint"/>
                <a:cs typeface="Ballpoint"/>
                <a:sym typeface="Ballpoint"/>
              </a:rPr>
              <a:t>Worker</a:t>
            </a:r>
          </a:p>
        </p:txBody>
      </p:sp>
      <p:sp>
        <p:nvSpPr>
          <p:cNvPr name="Freeform 139" id="139"/>
          <p:cNvSpPr/>
          <p:nvPr/>
        </p:nvSpPr>
        <p:spPr>
          <a:xfrm flipH="false" flipV="false" rot="-423517">
            <a:off x="8270187" y="5295459"/>
            <a:ext cx="945192" cy="433858"/>
          </a:xfrm>
          <a:custGeom>
            <a:avLst/>
            <a:gdLst/>
            <a:ahLst/>
            <a:cxnLst/>
            <a:rect r="r" b="b" t="t" l="l"/>
            <a:pathLst>
              <a:path h="433858" w="945192">
                <a:moveTo>
                  <a:pt x="0" y="0"/>
                </a:moveTo>
                <a:lnTo>
                  <a:pt x="945192" y="0"/>
                </a:lnTo>
                <a:lnTo>
                  <a:pt x="945192" y="433859"/>
                </a:lnTo>
                <a:lnTo>
                  <a:pt x="0" y="433859"/>
                </a:lnTo>
                <a:lnTo>
                  <a:pt x="0" y="0"/>
                </a:lnTo>
                <a:close/>
              </a:path>
            </a:pathLst>
          </a:custGeom>
          <a:blipFill>
            <a:blip r:embed="rId10"/>
            <a:stretch>
              <a:fillRect l="0" t="0" r="0" b="0"/>
            </a:stretch>
          </a:blipFill>
        </p:spPr>
      </p:sp>
      <p:sp>
        <p:nvSpPr>
          <p:cNvPr name="Freeform 140" id="140"/>
          <p:cNvSpPr/>
          <p:nvPr/>
        </p:nvSpPr>
        <p:spPr>
          <a:xfrm flipH="false" flipV="false" rot="-423517">
            <a:off x="7792496" y="2345063"/>
            <a:ext cx="945192" cy="433858"/>
          </a:xfrm>
          <a:custGeom>
            <a:avLst/>
            <a:gdLst/>
            <a:ahLst/>
            <a:cxnLst/>
            <a:rect r="r" b="b" t="t" l="l"/>
            <a:pathLst>
              <a:path h="433858" w="945192">
                <a:moveTo>
                  <a:pt x="0" y="0"/>
                </a:moveTo>
                <a:lnTo>
                  <a:pt x="945192" y="0"/>
                </a:lnTo>
                <a:lnTo>
                  <a:pt x="945192" y="433858"/>
                </a:lnTo>
                <a:lnTo>
                  <a:pt x="0" y="433858"/>
                </a:lnTo>
                <a:lnTo>
                  <a:pt x="0" y="0"/>
                </a:lnTo>
                <a:close/>
              </a:path>
            </a:pathLst>
          </a:custGeom>
          <a:blipFill>
            <a:blip r:embed="rId10"/>
            <a:stretch>
              <a:fillRect l="0" t="0" r="0" b="0"/>
            </a:stretch>
          </a:blipFill>
        </p:spPr>
      </p:sp>
      <p:sp>
        <p:nvSpPr>
          <p:cNvPr name="AutoShape 141" id="141"/>
          <p:cNvSpPr/>
          <p:nvPr/>
        </p:nvSpPr>
        <p:spPr>
          <a:xfrm flipV="true">
            <a:off x="4773968" y="2157338"/>
            <a:ext cx="432910" cy="3695681"/>
          </a:xfrm>
          <a:prstGeom prst="line">
            <a:avLst/>
          </a:prstGeom>
          <a:ln cap="flat" w="19050">
            <a:solidFill>
              <a:srgbClr val="D9D9D9"/>
            </a:solidFill>
            <a:prstDash val="solid"/>
            <a:headEnd type="none" len="sm" w="sm"/>
            <a:tailEnd type="arrow" len="sm" w="med"/>
          </a:ln>
        </p:spPr>
      </p:sp>
      <p:sp>
        <p:nvSpPr>
          <p:cNvPr name="AutoShape 142" id="142"/>
          <p:cNvSpPr/>
          <p:nvPr/>
        </p:nvSpPr>
        <p:spPr>
          <a:xfrm flipH="true" flipV="true">
            <a:off x="5307843" y="2157338"/>
            <a:ext cx="268874" cy="2294827"/>
          </a:xfrm>
          <a:prstGeom prst="line">
            <a:avLst/>
          </a:prstGeom>
          <a:ln cap="flat" w="19050">
            <a:solidFill>
              <a:srgbClr val="D9D9D9"/>
            </a:solidFill>
            <a:prstDash val="solid"/>
            <a:headEnd type="none" len="sm" w="sm"/>
            <a:tailEnd type="arrow" len="sm" w="med"/>
          </a:ln>
        </p:spPr>
      </p:sp>
      <p:sp>
        <p:nvSpPr>
          <p:cNvPr name="Freeform 143" id="143"/>
          <p:cNvSpPr/>
          <p:nvPr/>
        </p:nvSpPr>
        <p:spPr>
          <a:xfrm flipH="false" flipV="false" rot="-1545397">
            <a:off x="3172575" y="2536685"/>
            <a:ext cx="776337" cy="407577"/>
          </a:xfrm>
          <a:custGeom>
            <a:avLst/>
            <a:gdLst/>
            <a:ahLst/>
            <a:cxnLst/>
            <a:rect r="r" b="b" t="t" l="l"/>
            <a:pathLst>
              <a:path h="407577" w="776337">
                <a:moveTo>
                  <a:pt x="0" y="0"/>
                </a:moveTo>
                <a:lnTo>
                  <a:pt x="776337" y="0"/>
                </a:lnTo>
                <a:lnTo>
                  <a:pt x="776337" y="407576"/>
                </a:lnTo>
                <a:lnTo>
                  <a:pt x="0" y="407576"/>
                </a:lnTo>
                <a:lnTo>
                  <a:pt x="0" y="0"/>
                </a:lnTo>
                <a:close/>
              </a:path>
            </a:pathLst>
          </a:custGeom>
          <a:blipFill>
            <a:blip r:embed="rId27"/>
            <a:stretch>
              <a:fillRect l="0" t="0" r="0" b="0"/>
            </a:stretch>
          </a:blipFill>
        </p:spPr>
      </p:sp>
      <p:sp>
        <p:nvSpPr>
          <p:cNvPr name="Freeform 144" id="144"/>
          <p:cNvSpPr/>
          <p:nvPr/>
        </p:nvSpPr>
        <p:spPr>
          <a:xfrm flipH="false" flipV="false" rot="-1545397">
            <a:off x="5048688" y="2510687"/>
            <a:ext cx="776337" cy="407577"/>
          </a:xfrm>
          <a:custGeom>
            <a:avLst/>
            <a:gdLst/>
            <a:ahLst/>
            <a:cxnLst/>
            <a:rect r="r" b="b" t="t" l="l"/>
            <a:pathLst>
              <a:path h="407577" w="776337">
                <a:moveTo>
                  <a:pt x="0" y="0"/>
                </a:moveTo>
                <a:lnTo>
                  <a:pt x="776337" y="0"/>
                </a:lnTo>
                <a:lnTo>
                  <a:pt x="776337" y="407577"/>
                </a:lnTo>
                <a:lnTo>
                  <a:pt x="0" y="407577"/>
                </a:lnTo>
                <a:lnTo>
                  <a:pt x="0" y="0"/>
                </a:lnTo>
                <a:close/>
              </a:path>
            </a:pathLst>
          </a:custGeom>
          <a:blipFill>
            <a:blip r:embed="rId27"/>
            <a:stretch>
              <a:fillRect l="0" t="0" r="0" b="0"/>
            </a:stretch>
          </a:blipFill>
        </p:spPr>
      </p:sp>
      <p:sp>
        <p:nvSpPr>
          <p:cNvPr name="Freeform 145" id="145"/>
          <p:cNvSpPr/>
          <p:nvPr/>
        </p:nvSpPr>
        <p:spPr>
          <a:xfrm flipH="false" flipV="false" rot="-1545397">
            <a:off x="4900159" y="5522736"/>
            <a:ext cx="776337" cy="407577"/>
          </a:xfrm>
          <a:custGeom>
            <a:avLst/>
            <a:gdLst/>
            <a:ahLst/>
            <a:cxnLst/>
            <a:rect r="r" b="b" t="t" l="l"/>
            <a:pathLst>
              <a:path h="407577" w="776337">
                <a:moveTo>
                  <a:pt x="0" y="0"/>
                </a:moveTo>
                <a:lnTo>
                  <a:pt x="776337" y="0"/>
                </a:lnTo>
                <a:lnTo>
                  <a:pt x="776337" y="407577"/>
                </a:lnTo>
                <a:lnTo>
                  <a:pt x="0" y="407577"/>
                </a:lnTo>
                <a:lnTo>
                  <a:pt x="0" y="0"/>
                </a:lnTo>
                <a:close/>
              </a:path>
            </a:pathLst>
          </a:custGeom>
          <a:blipFill>
            <a:blip r:embed="rId27"/>
            <a:stretch>
              <a:fillRect l="0" t="0" r="0" b="0"/>
            </a:stretch>
          </a:blipFill>
        </p:spPr>
      </p:sp>
      <p:sp>
        <p:nvSpPr>
          <p:cNvPr name="Freeform 146" id="146"/>
          <p:cNvSpPr/>
          <p:nvPr/>
        </p:nvSpPr>
        <p:spPr>
          <a:xfrm flipH="false" flipV="false" rot="-1545397">
            <a:off x="2734416" y="5497044"/>
            <a:ext cx="776337" cy="407577"/>
          </a:xfrm>
          <a:custGeom>
            <a:avLst/>
            <a:gdLst/>
            <a:ahLst/>
            <a:cxnLst/>
            <a:rect r="r" b="b" t="t" l="l"/>
            <a:pathLst>
              <a:path h="407577" w="776337">
                <a:moveTo>
                  <a:pt x="0" y="0"/>
                </a:moveTo>
                <a:lnTo>
                  <a:pt x="776337" y="0"/>
                </a:lnTo>
                <a:lnTo>
                  <a:pt x="776337" y="407577"/>
                </a:lnTo>
                <a:lnTo>
                  <a:pt x="0" y="407577"/>
                </a:lnTo>
                <a:lnTo>
                  <a:pt x="0" y="0"/>
                </a:lnTo>
                <a:close/>
              </a:path>
            </a:pathLst>
          </a:custGeom>
          <a:blipFill>
            <a:blip r:embed="rId27"/>
            <a:stretch>
              <a:fillRect l="0" t="0" r="0" b="0"/>
            </a:stretch>
          </a:blipFill>
        </p:spPr>
      </p:sp>
      <p:sp>
        <p:nvSpPr>
          <p:cNvPr name="Freeform 147" id="147"/>
          <p:cNvSpPr/>
          <p:nvPr/>
        </p:nvSpPr>
        <p:spPr>
          <a:xfrm flipH="false" flipV="false" rot="0">
            <a:off x="5436857" y="3980059"/>
            <a:ext cx="432480" cy="430797"/>
          </a:xfrm>
          <a:custGeom>
            <a:avLst/>
            <a:gdLst/>
            <a:ahLst/>
            <a:cxnLst/>
            <a:rect r="r" b="b" t="t" l="l"/>
            <a:pathLst>
              <a:path h="430797" w="432480">
                <a:moveTo>
                  <a:pt x="0" y="0"/>
                </a:moveTo>
                <a:lnTo>
                  <a:pt x="432480" y="0"/>
                </a:lnTo>
                <a:lnTo>
                  <a:pt x="432480" y="430797"/>
                </a:lnTo>
                <a:lnTo>
                  <a:pt x="0" y="430797"/>
                </a:lnTo>
                <a:lnTo>
                  <a:pt x="0" y="0"/>
                </a:lnTo>
                <a:close/>
              </a:path>
            </a:pathLst>
          </a:custGeom>
          <a:blipFill>
            <a:blip r:embed="rId29"/>
            <a:stretch>
              <a:fillRect l="0" t="0" r="0" b="0"/>
            </a:stretch>
          </a:blipFill>
        </p:spPr>
      </p:sp>
      <p:sp>
        <p:nvSpPr>
          <p:cNvPr name="AutoShape 148" id="148"/>
          <p:cNvSpPr/>
          <p:nvPr/>
        </p:nvSpPr>
        <p:spPr>
          <a:xfrm>
            <a:off x="4909408" y="4306655"/>
            <a:ext cx="672112" cy="355171"/>
          </a:xfrm>
          <a:prstGeom prst="line">
            <a:avLst/>
          </a:prstGeom>
          <a:ln cap="flat" w="19050">
            <a:solidFill>
              <a:srgbClr val="D9D9D9"/>
            </a:solidFill>
            <a:prstDash val="solid"/>
            <a:headEnd type="none" len="sm" w="sm"/>
            <a:tailEnd type="arrow" len="sm" w="med"/>
          </a:ln>
        </p:spPr>
      </p:sp>
      <p:sp>
        <p:nvSpPr>
          <p:cNvPr name="Freeform 149" id="149"/>
          <p:cNvSpPr/>
          <p:nvPr/>
        </p:nvSpPr>
        <p:spPr>
          <a:xfrm flipH="false" flipV="false" rot="0">
            <a:off x="4235146" y="3980059"/>
            <a:ext cx="674262" cy="653192"/>
          </a:xfrm>
          <a:custGeom>
            <a:avLst/>
            <a:gdLst/>
            <a:ahLst/>
            <a:cxnLst/>
            <a:rect r="r" b="b" t="t" l="l"/>
            <a:pathLst>
              <a:path h="653192" w="674262">
                <a:moveTo>
                  <a:pt x="0" y="0"/>
                </a:moveTo>
                <a:lnTo>
                  <a:pt x="674262" y="0"/>
                </a:lnTo>
                <a:lnTo>
                  <a:pt x="674262" y="653192"/>
                </a:lnTo>
                <a:lnTo>
                  <a:pt x="0" y="653192"/>
                </a:lnTo>
                <a:lnTo>
                  <a:pt x="0" y="0"/>
                </a:lnTo>
                <a:close/>
              </a:path>
            </a:pathLst>
          </a:custGeom>
          <a:blipFill>
            <a:blip r:embed="rId30"/>
            <a:stretch>
              <a:fillRect l="0" t="0" r="0" b="0"/>
            </a:stretch>
          </a:blipFill>
        </p:spPr>
      </p:sp>
      <p:sp>
        <p:nvSpPr>
          <p:cNvPr name="Freeform 150" id="150"/>
          <p:cNvSpPr/>
          <p:nvPr/>
        </p:nvSpPr>
        <p:spPr>
          <a:xfrm flipH="false" flipV="false" rot="0">
            <a:off x="1478001" y="4747859"/>
            <a:ext cx="380762" cy="491170"/>
          </a:xfrm>
          <a:custGeom>
            <a:avLst/>
            <a:gdLst/>
            <a:ahLst/>
            <a:cxnLst/>
            <a:rect r="r" b="b" t="t" l="l"/>
            <a:pathLst>
              <a:path h="491170" w="380762">
                <a:moveTo>
                  <a:pt x="0" y="0"/>
                </a:moveTo>
                <a:lnTo>
                  <a:pt x="380762" y="0"/>
                </a:lnTo>
                <a:lnTo>
                  <a:pt x="380762" y="491169"/>
                </a:lnTo>
                <a:lnTo>
                  <a:pt x="0" y="491169"/>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344478"/>
            <a:ext cx="7502435" cy="1489701"/>
          </a:xfrm>
          <a:prstGeom prst="rect">
            <a:avLst/>
          </a:prstGeom>
        </p:spPr>
        <p:txBody>
          <a:bodyPr anchor="t" rtlCol="false" tIns="0" lIns="0" bIns="0" rIns="0">
            <a:spAutoFit/>
          </a:bodyPr>
          <a:lstStyle/>
          <a:p>
            <a:pPr algn="l">
              <a:lnSpc>
                <a:spcPts val="5900"/>
              </a:lnSpc>
            </a:pPr>
            <a:r>
              <a:rPr lang="en-US" sz="5000">
                <a:solidFill>
                  <a:srgbClr val="000000"/>
                </a:solidFill>
                <a:latin typeface="HK Grotesk Bold"/>
                <a:ea typeface="HK Grotesk Bold"/>
                <a:cs typeface="HK Grotesk Bold"/>
                <a:sym typeface="HK Grotesk Bold"/>
              </a:rPr>
              <a:t>How to divide all-in-one</a:t>
            </a:r>
          </a:p>
          <a:p>
            <a:pPr algn="l">
              <a:lnSpc>
                <a:spcPts val="5900"/>
              </a:lnSpc>
            </a:pPr>
            <a:r>
              <a:rPr lang="en-US" sz="5000">
                <a:solidFill>
                  <a:srgbClr val="000000"/>
                </a:solidFill>
                <a:latin typeface="HK Grotesk Bold"/>
                <a:ea typeface="HK Grotesk Bold"/>
                <a:cs typeface="HK Grotesk Bold"/>
                <a:sym typeface="HK Grotesk Bold"/>
              </a:rPr>
              <a:t>to micro-service</a:t>
            </a:r>
          </a:p>
        </p:txBody>
      </p:sp>
      <p:sp>
        <p:nvSpPr>
          <p:cNvPr name="Freeform 3" id="3"/>
          <p:cNvSpPr/>
          <p:nvPr/>
        </p:nvSpPr>
        <p:spPr>
          <a:xfrm flipH="false" flipV="false" rot="9440951">
            <a:off x="-716899" y="223696"/>
            <a:ext cx="1433798" cy="1358524"/>
          </a:xfrm>
          <a:custGeom>
            <a:avLst/>
            <a:gdLst/>
            <a:ahLst/>
            <a:cxnLst/>
            <a:rect r="r" b="b" t="t" l="l"/>
            <a:pathLst>
              <a:path h="1358524" w="1433798">
                <a:moveTo>
                  <a:pt x="0" y="0"/>
                </a:moveTo>
                <a:lnTo>
                  <a:pt x="1433798" y="0"/>
                </a:lnTo>
                <a:lnTo>
                  <a:pt x="1433798" y="1358523"/>
                </a:lnTo>
                <a:lnTo>
                  <a:pt x="0" y="1358523"/>
                </a:lnTo>
                <a:lnTo>
                  <a:pt x="0" y="0"/>
                </a:lnTo>
                <a:close/>
              </a:path>
            </a:pathLst>
          </a:custGeom>
          <a:blipFill>
            <a:blip r:embed="rId2"/>
            <a:stretch>
              <a:fillRect l="0" t="0" r="0" b="0"/>
            </a:stretch>
          </a:blipFill>
        </p:spPr>
      </p:sp>
      <p:sp>
        <p:nvSpPr>
          <p:cNvPr name="TextBox 4" id="4"/>
          <p:cNvSpPr txBox="true"/>
          <p:nvPr/>
        </p:nvSpPr>
        <p:spPr>
          <a:xfrm rot="0">
            <a:off x="8819643" y="1497297"/>
            <a:ext cx="618425" cy="262084"/>
          </a:xfrm>
          <a:prstGeom prst="rect">
            <a:avLst/>
          </a:prstGeom>
        </p:spPr>
        <p:txBody>
          <a:bodyPr anchor="t" rtlCol="false" tIns="0" lIns="0" bIns="0" rIns="0">
            <a:spAutoFit/>
          </a:bodyPr>
          <a:lstStyle/>
          <a:p>
            <a:pPr algn="ctr">
              <a:lnSpc>
                <a:spcPts val="2163"/>
              </a:lnSpc>
            </a:pPr>
            <a:r>
              <a:rPr lang="en-US" sz="1545">
                <a:solidFill>
                  <a:srgbClr val="FFFFFF"/>
                </a:solidFill>
                <a:latin typeface="Canva Sans Bold"/>
                <a:ea typeface="Canva Sans Bold"/>
                <a:cs typeface="Canva Sans Bold"/>
                <a:sym typeface="Canva Sans Bold"/>
              </a:rPr>
              <a:t>pvc</a:t>
            </a:r>
          </a:p>
        </p:txBody>
      </p:sp>
      <p:sp>
        <p:nvSpPr>
          <p:cNvPr name="TextBox 5" id="5"/>
          <p:cNvSpPr txBox="true"/>
          <p:nvPr/>
        </p:nvSpPr>
        <p:spPr>
          <a:xfrm rot="0">
            <a:off x="731520" y="1886753"/>
            <a:ext cx="7205542" cy="3803065"/>
          </a:xfrm>
          <a:prstGeom prst="rect">
            <a:avLst/>
          </a:prstGeom>
        </p:spPr>
        <p:txBody>
          <a:bodyPr anchor="t" rtlCol="false" tIns="0" lIns="0" bIns="0" rIns="0">
            <a:spAutoFit/>
          </a:bodyPr>
          <a:lstStyle/>
          <a:p>
            <a:pPr algn="l" marL="463763" indent="-231881" lvl="1">
              <a:lnSpc>
                <a:spcPts val="3007"/>
              </a:lnSpc>
              <a:buFont typeface="Arial"/>
              <a:buChar char="•"/>
            </a:pPr>
            <a:r>
              <a:rPr lang="en-US" sz="2148" spc="-21">
                <a:solidFill>
                  <a:srgbClr val="000000"/>
                </a:solidFill>
                <a:latin typeface="Assistant Bold"/>
                <a:ea typeface="Assistant Bold"/>
                <a:cs typeface="Assistant Bold"/>
                <a:sym typeface="Assistant Bold"/>
              </a:rPr>
              <a:t>All in one first, then micro-service</a:t>
            </a:r>
          </a:p>
          <a:p>
            <a:pPr algn="l" marL="927526" indent="-309175" lvl="2">
              <a:lnSpc>
                <a:spcPts val="3007"/>
              </a:lnSpc>
              <a:buFont typeface="Arial"/>
              <a:buChar char="⚬"/>
            </a:pPr>
            <a:r>
              <a:rPr lang="en-US" sz="2148" spc="-21">
                <a:solidFill>
                  <a:srgbClr val="000000"/>
                </a:solidFill>
                <a:latin typeface="Assistant"/>
                <a:ea typeface="Assistant"/>
                <a:cs typeface="Assistant"/>
                <a:sym typeface="Assistant"/>
              </a:rPr>
              <a:t>Functionality first</a:t>
            </a:r>
          </a:p>
          <a:p>
            <a:pPr algn="l" marL="1391289" indent="-347822" lvl="3">
              <a:lnSpc>
                <a:spcPts val="3007"/>
              </a:lnSpc>
              <a:buFont typeface="Arial"/>
              <a:buChar char="￭"/>
            </a:pPr>
            <a:r>
              <a:rPr lang="en-US" sz="2148" spc="-21">
                <a:solidFill>
                  <a:srgbClr val="000000"/>
                </a:solidFill>
                <a:latin typeface="Assistant"/>
                <a:ea typeface="Assistant"/>
                <a:cs typeface="Assistant"/>
                <a:sym typeface="Assistant"/>
              </a:rPr>
              <a:t>Simple for monolithic structure</a:t>
            </a:r>
          </a:p>
          <a:p>
            <a:pPr algn="l" marL="927526" indent="-309175" lvl="2">
              <a:lnSpc>
                <a:spcPts val="3007"/>
              </a:lnSpc>
              <a:buFont typeface="Arial"/>
              <a:buChar char="⚬"/>
            </a:pPr>
            <a:r>
              <a:rPr lang="en-US" sz="2148" spc="-21">
                <a:solidFill>
                  <a:srgbClr val="000000"/>
                </a:solidFill>
                <a:latin typeface="Assistant"/>
                <a:ea typeface="Assistant"/>
                <a:cs typeface="Assistant"/>
                <a:sym typeface="Assistant"/>
              </a:rPr>
              <a:t>then use microservices to improve</a:t>
            </a:r>
          </a:p>
          <a:p>
            <a:pPr algn="l" marL="1391289" indent="-347822" lvl="3">
              <a:lnSpc>
                <a:spcPts val="3007"/>
              </a:lnSpc>
              <a:buFont typeface="Arial"/>
              <a:buChar char="￭"/>
            </a:pPr>
            <a:r>
              <a:rPr lang="en-US" sz="2148" spc="-21">
                <a:solidFill>
                  <a:srgbClr val="000000"/>
                </a:solidFill>
                <a:latin typeface="Assistant"/>
                <a:ea typeface="Assistant"/>
                <a:cs typeface="Assistant"/>
                <a:sym typeface="Assistant"/>
              </a:rPr>
              <a:t>Robustness</a:t>
            </a:r>
          </a:p>
          <a:p>
            <a:pPr algn="l" marL="1391289" indent="-347822" lvl="3">
              <a:lnSpc>
                <a:spcPts val="3007"/>
              </a:lnSpc>
              <a:buFont typeface="Arial"/>
              <a:buChar char="￭"/>
            </a:pPr>
            <a:r>
              <a:rPr lang="en-US" sz="2148" spc="-21">
                <a:solidFill>
                  <a:srgbClr val="000000"/>
                </a:solidFill>
                <a:latin typeface="Assistant"/>
                <a:ea typeface="Assistant"/>
                <a:cs typeface="Assistant"/>
                <a:sym typeface="Assistant"/>
              </a:rPr>
              <a:t>Scalability</a:t>
            </a:r>
          </a:p>
          <a:p>
            <a:pPr algn="l" marL="1391289" indent="-347822" lvl="3">
              <a:lnSpc>
                <a:spcPts val="3007"/>
              </a:lnSpc>
              <a:buFont typeface="Arial"/>
              <a:buChar char="￭"/>
            </a:pPr>
            <a:r>
              <a:rPr lang="en-US" sz="2148" spc="-21">
                <a:solidFill>
                  <a:srgbClr val="000000"/>
                </a:solidFill>
                <a:latin typeface="Assistant"/>
                <a:ea typeface="Assistant"/>
                <a:cs typeface="Assistant"/>
                <a:sym typeface="Assistant"/>
              </a:rPr>
              <a:t>Performance</a:t>
            </a:r>
          </a:p>
          <a:p>
            <a:pPr algn="l" marL="463763" indent="-231881" lvl="1">
              <a:lnSpc>
                <a:spcPts val="3007"/>
              </a:lnSpc>
              <a:buFont typeface="Arial"/>
              <a:buChar char="•"/>
            </a:pPr>
            <a:r>
              <a:rPr lang="en-US" sz="2148" spc="-21">
                <a:solidFill>
                  <a:srgbClr val="000000"/>
                </a:solidFill>
                <a:latin typeface="Assistant Bold"/>
                <a:ea typeface="Assistant Bold"/>
                <a:cs typeface="Assistant Bold"/>
                <a:sym typeface="Assistant Bold"/>
              </a:rPr>
              <a:t>Trouble in communication</a:t>
            </a:r>
          </a:p>
          <a:p>
            <a:pPr algn="l" marL="927526" indent="-309175" lvl="2">
              <a:lnSpc>
                <a:spcPts val="3007"/>
              </a:lnSpc>
              <a:buFont typeface="Arial"/>
              <a:buChar char="⚬"/>
            </a:pPr>
            <a:r>
              <a:rPr lang="en-US" sz="2148" spc="-21">
                <a:solidFill>
                  <a:srgbClr val="000000"/>
                </a:solidFill>
                <a:latin typeface="Assistant"/>
                <a:ea typeface="Assistant"/>
                <a:cs typeface="Assistant"/>
                <a:sym typeface="Assistant"/>
              </a:rPr>
              <a:t>Call other service -&gt; HTTP request to others</a:t>
            </a:r>
          </a:p>
          <a:p>
            <a:pPr algn="l" marL="927526" indent="-309175" lvl="2">
              <a:lnSpc>
                <a:spcPts val="3007"/>
              </a:lnSpc>
              <a:buFont typeface="Arial"/>
              <a:buChar char="⚬"/>
            </a:pPr>
            <a:r>
              <a:rPr lang="en-US" sz="2148" spc="-21">
                <a:solidFill>
                  <a:srgbClr val="000000"/>
                </a:solidFill>
                <a:latin typeface="Assistant"/>
                <a:ea typeface="Assistant"/>
                <a:cs typeface="Assistant"/>
                <a:sym typeface="Assistant"/>
              </a:rPr>
              <a:t>Communicate with database -&gt; database as a service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DAGK-Rsy4js</dc:identifier>
  <dcterms:modified xsi:type="dcterms:W3CDTF">2011-08-01T06:04:30Z</dcterms:modified>
  <cp:revision>1</cp:revision>
  <dc:title>Group Up</dc:title>
</cp:coreProperties>
</file>